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77" r:id="rId2"/>
    <p:sldId id="401" r:id="rId3"/>
    <p:sldId id="474" r:id="rId4"/>
    <p:sldId id="333" r:id="rId5"/>
    <p:sldId id="475" r:id="rId6"/>
    <p:sldId id="476" r:id="rId7"/>
    <p:sldId id="477" r:id="rId8"/>
    <p:sldId id="478" r:id="rId9"/>
    <p:sldId id="480" r:id="rId10"/>
    <p:sldId id="482" r:id="rId11"/>
    <p:sldId id="481" r:id="rId12"/>
    <p:sldId id="483" r:id="rId13"/>
    <p:sldId id="484" r:id="rId14"/>
    <p:sldId id="485" r:id="rId15"/>
    <p:sldId id="486" r:id="rId16"/>
    <p:sldId id="487" r:id="rId17"/>
    <p:sldId id="488" r:id="rId18"/>
    <p:sldId id="408" r:id="rId19"/>
  </p:sldIdLst>
  <p:sldSz cx="23399750" cy="93599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10303"/>
    <a:srgbClr val="000000"/>
    <a:srgbClr val="FFFFFF"/>
    <a:srgbClr val="FFC000"/>
    <a:srgbClr val="314865"/>
    <a:srgbClr val="31C2DF"/>
    <a:srgbClr val="82B0CC"/>
    <a:srgbClr val="4D8FB7"/>
    <a:srgbClr val="666666"/>
    <a:srgbClr val="8E8E8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72" autoAdjust="0"/>
    <p:restoredTop sz="94660" autoAdjust="0"/>
  </p:normalViewPr>
  <p:slideViewPr>
    <p:cSldViewPr snapToGrid="0">
      <p:cViewPr varScale="1">
        <p:scale>
          <a:sx n="36" d="100"/>
          <a:sy n="36" d="100"/>
        </p:scale>
        <p:origin x="-86" y="-789"/>
      </p:cViewPr>
      <p:guideLst>
        <p:guide orient="horz" pos="2799"/>
        <p:guide pos="719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FB1FE-9661-484F-A3F4-A28076CBD086}" type="datetimeFigureOut">
              <a:rPr lang="zh-CN" altLang="en-US" smtClean="0"/>
              <a:pPr/>
              <a:t>2019-11-26</a:t>
            </a:fld>
            <a:endParaRPr lang="zh-CN" altLang="en-US"/>
          </a:p>
        </p:txBody>
      </p:sp>
      <p:sp>
        <p:nvSpPr>
          <p:cNvPr id="4" name="幻灯片图像占位符 3"/>
          <p:cNvSpPr>
            <a:spLocks noGrp="1" noRot="1" noChangeAspect="1"/>
          </p:cNvSpPr>
          <p:nvPr>
            <p:ph type="sldImg" idx="2"/>
          </p:nvPr>
        </p:nvSpPr>
        <p:spPr>
          <a:xfrm>
            <a:off x="-857250" y="685800"/>
            <a:ext cx="85725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1CB6D9-8422-47B9-A6AD-378C452C655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1CB6D9-8422-47B9-A6AD-378C452C6559}"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C6D0FBE-D378-4AC7-9844-FE416A5B8B57}" type="datetimeFigureOut">
              <a:rPr lang="zh-CN" altLang="en-US" smtClean="0"/>
              <a:pPr/>
              <a:t>2019-11-26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D1C1C49-4F1C-4FE7-A102-521248C79C87}"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 xmlns:p14="http://schemas.microsoft.com/office/powerpoint/2010/main" Requires="p14">
      <p:transition spd="slow" p14:dur="1500"/>
    </mc:Choice>
    <mc:Fallback>
      <p:transition spd="slow"/>
    </mc:Fallback>
  </mc:AlternateContent>
  <p:txStyles>
    <p:titleStyle>
      <a:lvl1pPr algn="l" defTabSz="1248410" rtl="0" eaLnBrk="1" latinLnBrk="0" hangingPunct="1">
        <a:lnSpc>
          <a:spcPct val="90000"/>
        </a:lnSpc>
        <a:spcBef>
          <a:spcPct val="0"/>
        </a:spcBef>
        <a:buNone/>
        <a:defRPr sz="6005" kern="1200">
          <a:solidFill>
            <a:schemeClr val="tx1"/>
          </a:solidFill>
          <a:latin typeface="+mj-lt"/>
          <a:ea typeface="+mj-ea"/>
          <a:cs typeface="+mj-cs"/>
        </a:defRPr>
      </a:lvl1pPr>
    </p:titleStyle>
    <p:bodyStyle>
      <a:lvl1pPr marL="311785" indent="-311785" algn="l" defTabSz="1248410" rtl="0" eaLnBrk="1" latinLnBrk="0" hangingPunct="1">
        <a:lnSpc>
          <a:spcPct val="90000"/>
        </a:lnSpc>
        <a:spcBef>
          <a:spcPts val="1365"/>
        </a:spcBef>
        <a:buFont typeface="Arial" panose="020B0604020202020204" pitchFamily="34" charset="0"/>
        <a:buChar char="•"/>
        <a:defRPr sz="3820" kern="1200">
          <a:solidFill>
            <a:schemeClr val="tx1"/>
          </a:solidFill>
          <a:latin typeface="+mn-lt"/>
          <a:ea typeface="+mn-ea"/>
          <a:cs typeface="+mn-cs"/>
        </a:defRPr>
      </a:lvl1pPr>
      <a:lvl2pPr marL="935990" indent="-311785" algn="l" defTabSz="1248410" rtl="0" eaLnBrk="1" latinLnBrk="0" hangingPunct="1">
        <a:lnSpc>
          <a:spcPct val="90000"/>
        </a:lnSpc>
        <a:spcBef>
          <a:spcPct val="137000"/>
        </a:spcBef>
        <a:buFont typeface="Arial" panose="020B0604020202020204" pitchFamily="34" charset="0"/>
        <a:buChar char="•"/>
        <a:defRPr sz="3275" kern="1200">
          <a:solidFill>
            <a:schemeClr val="tx1"/>
          </a:solidFill>
          <a:latin typeface="+mn-lt"/>
          <a:ea typeface="+mn-ea"/>
          <a:cs typeface="+mn-cs"/>
        </a:defRPr>
      </a:lvl2pPr>
      <a:lvl3pPr marL="1560195" indent="-311785" algn="l" defTabSz="1248410" rtl="0" eaLnBrk="1" latinLnBrk="0" hangingPunct="1">
        <a:lnSpc>
          <a:spcPct val="90000"/>
        </a:lnSpc>
        <a:spcBef>
          <a:spcPct val="137000"/>
        </a:spcBef>
        <a:buFont typeface="Arial" panose="020B0604020202020204" pitchFamily="34" charset="0"/>
        <a:buChar char="•"/>
        <a:defRPr sz="2730" kern="1200">
          <a:solidFill>
            <a:schemeClr val="tx1"/>
          </a:solidFill>
          <a:latin typeface="+mn-lt"/>
          <a:ea typeface="+mn-ea"/>
          <a:cs typeface="+mn-cs"/>
        </a:defRPr>
      </a:lvl3pPr>
      <a:lvl4pPr marL="2183765" indent="-311785" algn="l" defTabSz="1248410" rtl="0" eaLnBrk="1" latinLnBrk="0" hangingPunct="1">
        <a:lnSpc>
          <a:spcPct val="90000"/>
        </a:lnSpc>
        <a:spcBef>
          <a:spcPct val="137000"/>
        </a:spcBef>
        <a:buFont typeface="Arial" panose="020B0604020202020204" pitchFamily="34" charset="0"/>
        <a:buChar char="•"/>
        <a:defRPr sz="2455" kern="1200">
          <a:solidFill>
            <a:schemeClr val="tx1"/>
          </a:solidFill>
          <a:latin typeface="+mn-lt"/>
          <a:ea typeface="+mn-ea"/>
          <a:cs typeface="+mn-cs"/>
        </a:defRPr>
      </a:lvl4pPr>
      <a:lvl5pPr marL="2807970" indent="-311785" algn="l" defTabSz="1248410" rtl="0" eaLnBrk="1" latinLnBrk="0" hangingPunct="1">
        <a:lnSpc>
          <a:spcPct val="90000"/>
        </a:lnSpc>
        <a:spcBef>
          <a:spcPct val="137000"/>
        </a:spcBef>
        <a:buFont typeface="Arial" panose="020B0604020202020204" pitchFamily="34" charset="0"/>
        <a:buChar char="•"/>
        <a:defRPr sz="2455" kern="1200">
          <a:solidFill>
            <a:schemeClr val="tx1"/>
          </a:solidFill>
          <a:latin typeface="+mn-lt"/>
          <a:ea typeface="+mn-ea"/>
          <a:cs typeface="+mn-cs"/>
        </a:defRPr>
      </a:lvl5pPr>
      <a:lvl6pPr marL="3432175" indent="-311785" algn="l" defTabSz="1248410" rtl="0" eaLnBrk="1" latinLnBrk="0" hangingPunct="1">
        <a:lnSpc>
          <a:spcPct val="90000"/>
        </a:lnSpc>
        <a:spcBef>
          <a:spcPct val="137000"/>
        </a:spcBef>
        <a:buFont typeface="Arial" panose="020B0604020202020204" pitchFamily="34" charset="0"/>
        <a:buChar char="•"/>
        <a:defRPr sz="2455" kern="1200">
          <a:solidFill>
            <a:schemeClr val="tx1"/>
          </a:solidFill>
          <a:latin typeface="+mn-lt"/>
          <a:ea typeface="+mn-ea"/>
          <a:cs typeface="+mn-cs"/>
        </a:defRPr>
      </a:lvl6pPr>
      <a:lvl7pPr marL="4056380" indent="-311785" algn="l" defTabSz="1248410" rtl="0" eaLnBrk="1" latinLnBrk="0" hangingPunct="1">
        <a:lnSpc>
          <a:spcPct val="90000"/>
        </a:lnSpc>
        <a:spcBef>
          <a:spcPct val="137000"/>
        </a:spcBef>
        <a:buFont typeface="Arial" panose="020B0604020202020204" pitchFamily="34" charset="0"/>
        <a:buChar char="•"/>
        <a:defRPr sz="2455" kern="1200">
          <a:solidFill>
            <a:schemeClr val="tx1"/>
          </a:solidFill>
          <a:latin typeface="+mn-lt"/>
          <a:ea typeface="+mn-ea"/>
          <a:cs typeface="+mn-cs"/>
        </a:defRPr>
      </a:lvl7pPr>
      <a:lvl8pPr marL="4680585" indent="-311785" algn="l" defTabSz="1248410" rtl="0" eaLnBrk="1" latinLnBrk="0" hangingPunct="1">
        <a:lnSpc>
          <a:spcPct val="90000"/>
        </a:lnSpc>
        <a:spcBef>
          <a:spcPct val="137000"/>
        </a:spcBef>
        <a:buFont typeface="Arial" panose="020B0604020202020204" pitchFamily="34" charset="0"/>
        <a:buChar char="•"/>
        <a:defRPr sz="2455" kern="1200">
          <a:solidFill>
            <a:schemeClr val="tx1"/>
          </a:solidFill>
          <a:latin typeface="+mn-lt"/>
          <a:ea typeface="+mn-ea"/>
          <a:cs typeface="+mn-cs"/>
        </a:defRPr>
      </a:lvl8pPr>
      <a:lvl9pPr marL="5303520" indent="-311785" algn="l" defTabSz="1248410" rtl="0" eaLnBrk="1" latinLnBrk="0" hangingPunct="1">
        <a:lnSpc>
          <a:spcPct val="90000"/>
        </a:lnSpc>
        <a:spcBef>
          <a:spcPct val="137000"/>
        </a:spcBef>
        <a:buFont typeface="Arial" panose="020B0604020202020204" pitchFamily="34" charset="0"/>
        <a:buChar char="•"/>
        <a:defRPr sz="2455" kern="1200">
          <a:solidFill>
            <a:schemeClr val="tx1"/>
          </a:solidFill>
          <a:latin typeface="+mn-lt"/>
          <a:ea typeface="+mn-ea"/>
          <a:cs typeface="+mn-cs"/>
        </a:defRPr>
      </a:lvl9pPr>
    </p:bodyStyle>
    <p:otherStyle>
      <a:defPPr>
        <a:defRPr lang="zh-CN"/>
      </a:defPPr>
      <a:lvl1pPr marL="0" algn="l" defTabSz="1248410" rtl="0" eaLnBrk="1" latinLnBrk="0" hangingPunct="1">
        <a:defRPr sz="2455" kern="1200">
          <a:solidFill>
            <a:schemeClr val="tx1"/>
          </a:solidFill>
          <a:latin typeface="+mn-lt"/>
          <a:ea typeface="+mn-ea"/>
          <a:cs typeface="+mn-cs"/>
        </a:defRPr>
      </a:lvl1pPr>
      <a:lvl2pPr marL="624205" algn="l" defTabSz="1248410" rtl="0" eaLnBrk="1" latinLnBrk="0" hangingPunct="1">
        <a:defRPr sz="2455" kern="1200">
          <a:solidFill>
            <a:schemeClr val="tx1"/>
          </a:solidFill>
          <a:latin typeface="+mn-lt"/>
          <a:ea typeface="+mn-ea"/>
          <a:cs typeface="+mn-cs"/>
        </a:defRPr>
      </a:lvl2pPr>
      <a:lvl3pPr marL="1248410" algn="l" defTabSz="1248410" rtl="0" eaLnBrk="1" latinLnBrk="0" hangingPunct="1">
        <a:defRPr sz="2455" kern="1200">
          <a:solidFill>
            <a:schemeClr val="tx1"/>
          </a:solidFill>
          <a:latin typeface="+mn-lt"/>
          <a:ea typeface="+mn-ea"/>
          <a:cs typeface="+mn-cs"/>
        </a:defRPr>
      </a:lvl3pPr>
      <a:lvl4pPr marL="1871980" algn="l" defTabSz="1248410" rtl="0" eaLnBrk="1" latinLnBrk="0" hangingPunct="1">
        <a:defRPr sz="2455" kern="1200">
          <a:solidFill>
            <a:schemeClr val="tx1"/>
          </a:solidFill>
          <a:latin typeface="+mn-lt"/>
          <a:ea typeface="+mn-ea"/>
          <a:cs typeface="+mn-cs"/>
        </a:defRPr>
      </a:lvl4pPr>
      <a:lvl5pPr marL="2496185" algn="l" defTabSz="1248410" rtl="0" eaLnBrk="1" latinLnBrk="0" hangingPunct="1">
        <a:defRPr sz="2455" kern="1200">
          <a:solidFill>
            <a:schemeClr val="tx1"/>
          </a:solidFill>
          <a:latin typeface="+mn-lt"/>
          <a:ea typeface="+mn-ea"/>
          <a:cs typeface="+mn-cs"/>
        </a:defRPr>
      </a:lvl5pPr>
      <a:lvl6pPr marL="3119755" algn="l" defTabSz="1248410" rtl="0" eaLnBrk="1" latinLnBrk="0" hangingPunct="1">
        <a:defRPr sz="2455" kern="1200">
          <a:solidFill>
            <a:schemeClr val="tx1"/>
          </a:solidFill>
          <a:latin typeface="+mn-lt"/>
          <a:ea typeface="+mn-ea"/>
          <a:cs typeface="+mn-cs"/>
        </a:defRPr>
      </a:lvl6pPr>
      <a:lvl7pPr marL="3743960" algn="l" defTabSz="1248410" rtl="0" eaLnBrk="1" latinLnBrk="0" hangingPunct="1">
        <a:defRPr sz="2455" kern="1200">
          <a:solidFill>
            <a:schemeClr val="tx1"/>
          </a:solidFill>
          <a:latin typeface="+mn-lt"/>
          <a:ea typeface="+mn-ea"/>
          <a:cs typeface="+mn-cs"/>
        </a:defRPr>
      </a:lvl7pPr>
      <a:lvl8pPr marL="4368165" algn="l" defTabSz="1248410" rtl="0" eaLnBrk="1" latinLnBrk="0" hangingPunct="1">
        <a:defRPr sz="2455" kern="1200">
          <a:solidFill>
            <a:schemeClr val="tx1"/>
          </a:solidFill>
          <a:latin typeface="+mn-lt"/>
          <a:ea typeface="+mn-ea"/>
          <a:cs typeface="+mn-cs"/>
        </a:defRPr>
      </a:lvl8pPr>
      <a:lvl9pPr marL="4991735" algn="l" defTabSz="1248410" rtl="0" eaLnBrk="1" latinLnBrk="0" hangingPunct="1">
        <a:defRPr sz="24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4" name="矩形 3"/>
          <p:cNvSpPr/>
          <p:nvPr/>
        </p:nvSpPr>
        <p:spPr>
          <a:xfrm>
            <a:off x="1606550" y="2306192"/>
            <a:ext cx="20072350" cy="3046988"/>
          </a:xfrm>
          <a:prstGeom prst="rect">
            <a:avLst/>
          </a:prstGeom>
          <a:solidFill>
            <a:srgbClr val="314865"/>
          </a:solidFill>
          <a:ln>
            <a:solidFill>
              <a:schemeClr val="tx1">
                <a:lumMod val="75000"/>
                <a:lumOff val="25000"/>
              </a:schemeClr>
            </a:solidFill>
          </a:ln>
        </p:spPr>
        <p:txBody>
          <a:bodyPr wrap="square" anchor="ctr">
            <a:spAutoFit/>
          </a:bodyPr>
          <a:lstStyle/>
          <a:p>
            <a:pPr algn="ctr"/>
            <a:r>
              <a:rPr lang="zh-CN" altLang="zh-CN" sz="9600" dirty="0" smtClean="0">
                <a:solidFill>
                  <a:schemeClr val="bg1"/>
                </a:solidFill>
                <a:latin typeface="华文隶书" pitchFamily="2" charset="-122"/>
                <a:ea typeface="华文隶书" pitchFamily="2" charset="-122"/>
              </a:rPr>
              <a:t>燃气采暖热水炉及系统售后服务点</a:t>
            </a:r>
            <a:endParaRPr lang="en-US" altLang="zh-CN" sz="9600" dirty="0" smtClean="0">
              <a:solidFill>
                <a:schemeClr val="bg1"/>
              </a:solidFill>
              <a:latin typeface="华文隶书" pitchFamily="2" charset="-122"/>
              <a:ea typeface="华文隶书" pitchFamily="2" charset="-122"/>
            </a:endParaRPr>
          </a:p>
          <a:p>
            <a:pPr algn="ctr"/>
            <a:r>
              <a:rPr lang="zh-CN" altLang="zh-CN" sz="9600" dirty="0" smtClean="0">
                <a:solidFill>
                  <a:schemeClr val="bg1"/>
                </a:solidFill>
                <a:latin typeface="华文隶书" pitchFamily="2" charset="-122"/>
                <a:ea typeface="华文隶书" pitchFamily="2" charset="-122"/>
              </a:rPr>
              <a:t>评价标准</a:t>
            </a:r>
            <a:r>
              <a:rPr lang="zh-CN" altLang="en-US" sz="9600" dirty="0" smtClean="0">
                <a:solidFill>
                  <a:schemeClr val="bg1"/>
                </a:solidFill>
                <a:latin typeface="华文隶书" pitchFamily="2" charset="-122"/>
                <a:ea typeface="华文隶书" pitchFamily="2" charset="-122"/>
              </a:rPr>
              <a:t>宣讲</a:t>
            </a:r>
            <a:endParaRPr lang="zh-CN" altLang="en-US" sz="9600" b="1" dirty="0">
              <a:solidFill>
                <a:schemeClr val="bg1"/>
              </a:solidFill>
              <a:effectLst>
                <a:outerShdw blurRad="38100" dist="38100" dir="2700000" algn="tl">
                  <a:srgbClr val="000000">
                    <a:alpha val="43137"/>
                  </a:srgbClr>
                </a:outerShdw>
              </a:effectLst>
              <a:latin typeface="华文隶书" pitchFamily="2" charset="-122"/>
              <a:ea typeface="华文隶书" pitchFamily="2" charset="-122"/>
              <a:sym typeface="Arial" panose="020B0604020202020204"/>
            </a:endParaRPr>
          </a:p>
        </p:txBody>
      </p:sp>
      <p:sp>
        <p:nvSpPr>
          <p:cNvPr id="14" name="矩形 13"/>
          <p:cNvSpPr/>
          <p:nvPr/>
        </p:nvSpPr>
        <p:spPr>
          <a:xfrm>
            <a:off x="4193591" y="5879202"/>
            <a:ext cx="14657227" cy="1190582"/>
          </a:xfrm>
          <a:prstGeom prst="rect">
            <a:avLst/>
          </a:prstGeom>
          <a:ln>
            <a:noFill/>
          </a:ln>
        </p:spPr>
        <p:txBody>
          <a:bodyPr wrap="square">
            <a:spAutoFit/>
          </a:bodyPr>
          <a:lstStyle/>
          <a:p>
            <a:pPr algn="ctr">
              <a:lnSpc>
                <a:spcPct val="150000"/>
              </a:lnSpc>
            </a:pPr>
            <a:r>
              <a:rPr lang="zh-CN" altLang="en-US" sz="5400" b="1" dirty="0">
                <a:solidFill>
                  <a:schemeClr val="accent5">
                    <a:lumMod val="50000"/>
                  </a:schemeClr>
                </a:solidFill>
                <a:latin typeface="Arial" panose="020B0604020202020204"/>
                <a:ea typeface="微软雅黑" panose="020B0503020204020204" charset="-122"/>
                <a:sym typeface="Arial" panose="020B0604020202020204"/>
              </a:rPr>
              <a:t>主讲人</a:t>
            </a:r>
            <a:r>
              <a:rPr lang="zh-CN" altLang="en-US" sz="5400" b="1" dirty="0" smtClean="0">
                <a:solidFill>
                  <a:schemeClr val="accent5">
                    <a:lumMod val="50000"/>
                  </a:schemeClr>
                </a:solidFill>
                <a:latin typeface="Arial" panose="020B0604020202020204"/>
                <a:ea typeface="微软雅黑" panose="020B0503020204020204" charset="-122"/>
                <a:sym typeface="Arial" panose="020B0604020202020204"/>
              </a:rPr>
              <a:t>：时培全</a:t>
            </a:r>
            <a:endParaRPr lang="en-US" altLang="zh-CN" sz="5400" b="1" dirty="0">
              <a:solidFill>
                <a:schemeClr val="accent5">
                  <a:lumMod val="50000"/>
                </a:schemeClr>
              </a:solidFill>
              <a:latin typeface="Arial" panose="020B0604020202020204"/>
              <a:ea typeface="微软雅黑" panose="020B0503020204020204" charset="-122"/>
              <a:sym typeface="Arial" panose="020B0604020202020204"/>
            </a:endParaRPr>
          </a:p>
        </p:txBody>
      </p:sp>
      <p:sp>
        <p:nvSpPr>
          <p:cNvPr id="22" name="TextBox 7"/>
          <p:cNvSpPr>
            <a:spLocks noChangeArrowheads="1"/>
          </p:cNvSpPr>
          <p:nvPr/>
        </p:nvSpPr>
        <p:spPr bwMode="auto">
          <a:xfrm>
            <a:off x="4094524" y="5129902"/>
            <a:ext cx="4419012" cy="2768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l" fontAlgn="auto">
              <a:spcBef>
                <a:spcPts val="0"/>
              </a:spcBef>
              <a:spcAft>
                <a:spcPts val="0"/>
              </a:spcAft>
              <a:defRPr/>
            </a:pPr>
            <a:r>
              <a:rPr lang="zh-CN" altLang="en-US" b="1" dirty="0">
                <a:solidFill>
                  <a:schemeClr val="tx1">
                    <a:lumMod val="50000"/>
                    <a:lumOff val="50000"/>
                  </a:schemeClr>
                </a:solidFill>
                <a:latin typeface="Arial" panose="020B0604020202020204"/>
                <a:ea typeface="微软雅黑" panose="020B0503020204020204" charset="-122"/>
                <a:sym typeface="Arial" panose="020B0604020202020204"/>
              </a:rPr>
              <a:t>     </a:t>
            </a:r>
          </a:p>
        </p:txBody>
      </p:sp>
      <p:pic>
        <p:nvPicPr>
          <p:cNvPr id="5" name="图片 4" descr="微信图片_20191105120019"/>
          <p:cNvPicPr>
            <a:picLocks noChangeAspect="1"/>
          </p:cNvPicPr>
          <p:nvPr/>
        </p:nvPicPr>
        <p:blipFill>
          <a:blip r:embed="rId4" cstate="print"/>
          <a:stretch>
            <a:fillRect/>
          </a:stretch>
        </p:blipFill>
        <p:spPr>
          <a:xfrm>
            <a:off x="306073" y="341316"/>
            <a:ext cx="852814" cy="852814"/>
          </a:xfrm>
          <a:prstGeom prst="rect">
            <a:avLst/>
          </a:prstGeom>
        </p:spPr>
      </p:pic>
      <p:sp>
        <p:nvSpPr>
          <p:cNvPr id="6" name="矩形 5"/>
          <p:cNvSpPr/>
          <p:nvPr/>
        </p:nvSpPr>
        <p:spPr>
          <a:xfrm>
            <a:off x="18904279" y="850882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2</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售后服务点的资质要求及评价办法（硬件）</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825419"/>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1</a:t>
            </a:r>
            <a:r>
              <a:rPr lang="zh-CN" altLang="en-US" sz="3600" dirty="0" smtClean="0">
                <a:latin typeface="+mn-ea"/>
                <a:cs typeface="+mn-ea"/>
                <a:sym typeface="+mn-ea"/>
              </a:rPr>
              <a:t>、对售后服务点的整体要求</a:t>
            </a:r>
            <a:endParaRPr lang="en-US" altLang="zh-CN" sz="3600" dirty="0" smtClean="0">
              <a:latin typeface="+mn-ea"/>
              <a:cs typeface="+mn-ea"/>
              <a:sym typeface="+mn-ea"/>
            </a:endParaRPr>
          </a:p>
        </p:txBody>
      </p:sp>
      <p:sp>
        <p:nvSpPr>
          <p:cNvPr id="9" name="文本框 9"/>
          <p:cNvSpPr txBox="1"/>
          <p:nvPr/>
        </p:nvSpPr>
        <p:spPr>
          <a:xfrm>
            <a:off x="9220200" y="7194551"/>
            <a:ext cx="13385799" cy="1323439"/>
          </a:xfrm>
          <a:prstGeom prst="rect">
            <a:avLst/>
          </a:prstGeom>
          <a:noFill/>
          <a:ln>
            <a:noFill/>
          </a:ln>
        </p:spPr>
        <p:txBody>
          <a:bodyPr wrap="square" rtlCol="0" anchor="t">
            <a:spAutoFit/>
          </a:bodyPr>
          <a:lstStyle/>
          <a:p>
            <a:r>
              <a:rPr lang="zh-CN" altLang="zh-CN" sz="4000" dirty="0" smtClean="0">
                <a:latin typeface="华文隶书" pitchFamily="2" charset="-122"/>
                <a:ea typeface="华文隶书" pitchFamily="2" charset="-122"/>
              </a:rPr>
              <a:t>检测维修工具由售后服务点集中采购配发，建立台账，做到账实卡一致，专人管理。</a:t>
            </a:r>
          </a:p>
        </p:txBody>
      </p:sp>
      <p:sp>
        <p:nvSpPr>
          <p:cNvPr id="14" name="文本框 9"/>
          <p:cNvSpPr txBox="1"/>
          <p:nvPr/>
        </p:nvSpPr>
        <p:spPr>
          <a:xfrm>
            <a:off x="688975" y="3587750"/>
            <a:ext cx="6448426" cy="825419"/>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2</a:t>
            </a:r>
            <a:r>
              <a:rPr lang="zh-CN" altLang="en-US" sz="3600" dirty="0" smtClean="0">
                <a:latin typeface="+mn-ea"/>
                <a:cs typeface="+mn-ea"/>
                <a:sym typeface="+mn-ea"/>
              </a:rPr>
              <a:t>、对服务人员的具体要求</a:t>
            </a:r>
            <a:endParaRPr lang="en-US" altLang="zh-CN" sz="3600" dirty="0" smtClean="0">
              <a:latin typeface="+mn-ea"/>
              <a:cs typeface="+mn-ea"/>
              <a:sym typeface="+mn-ea"/>
            </a:endParaRPr>
          </a:p>
        </p:txBody>
      </p:sp>
      <p:sp>
        <p:nvSpPr>
          <p:cNvPr id="16" name="文本框 9"/>
          <p:cNvSpPr txBox="1"/>
          <p:nvPr/>
        </p:nvSpPr>
        <p:spPr>
          <a:xfrm>
            <a:off x="688975" y="4806950"/>
            <a:ext cx="6448426" cy="906915"/>
          </a:xfrm>
          <a:prstGeom prst="rect">
            <a:avLst/>
          </a:prstGeom>
          <a:noFill/>
          <a:ln>
            <a:noFill/>
          </a:ln>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3</a:t>
            </a:r>
            <a:r>
              <a:rPr lang="zh-CN" altLang="en-US" sz="4000" b="1" i="1" dirty="0" smtClean="0">
                <a:solidFill>
                  <a:srgbClr val="00B050"/>
                </a:solidFill>
                <a:latin typeface="+mn-ea"/>
                <a:cs typeface="+mn-ea"/>
                <a:sym typeface="+mn-ea"/>
              </a:rPr>
              <a:t>、对服务工具的具体要求</a:t>
            </a:r>
            <a:endParaRPr lang="en-US" altLang="zh-CN" sz="4000" b="1" i="1" dirty="0" smtClean="0">
              <a:solidFill>
                <a:srgbClr val="00B050"/>
              </a:solidFill>
              <a:latin typeface="+mn-ea"/>
              <a:cs typeface="+mn-ea"/>
              <a:sym typeface="+mn-ea"/>
            </a:endParaRPr>
          </a:p>
        </p:txBody>
      </p:sp>
      <p:sp>
        <p:nvSpPr>
          <p:cNvPr id="17" name="文本框 9"/>
          <p:cNvSpPr txBox="1"/>
          <p:nvPr/>
        </p:nvSpPr>
        <p:spPr>
          <a:xfrm>
            <a:off x="688975" y="5943580"/>
            <a:ext cx="6448426" cy="825419"/>
          </a:xfrm>
          <a:prstGeom prst="rect">
            <a:avLst/>
          </a:prstGeom>
          <a:noFill/>
        </p:spPr>
        <p:txBody>
          <a:bodyPr wrap="square" rtlCol="0" anchor="t">
            <a:spAutoFit/>
          </a:bodyPr>
          <a:lstStyle/>
          <a:p>
            <a:pPr algn="l" fontAlgn="auto">
              <a:lnSpc>
                <a:spcPct val="150000"/>
              </a:lnSpc>
            </a:pPr>
            <a:r>
              <a:rPr lang="en-US" altLang="zh-CN" sz="3600" dirty="0" smtClean="0">
                <a:latin typeface="+mn-ea"/>
                <a:cs typeface="+mn-ea"/>
                <a:sym typeface="+mn-ea"/>
              </a:rPr>
              <a:t>4</a:t>
            </a:r>
            <a:r>
              <a:rPr lang="zh-CN" altLang="en-US" sz="3600" dirty="0" smtClean="0">
                <a:latin typeface="+mn-ea"/>
                <a:cs typeface="+mn-ea"/>
                <a:sym typeface="+mn-ea"/>
              </a:rPr>
              <a:t>、对服务配件的具体要求</a:t>
            </a:r>
            <a:endParaRPr lang="zh-CN" altLang="en-US" sz="3600" dirty="0">
              <a:latin typeface="+mn-ea"/>
              <a:cs typeface="+mn-ea"/>
              <a:sym typeface="+mn-ea"/>
            </a:endParaRPr>
          </a:p>
        </p:txBody>
      </p:sp>
      <p:sp>
        <p:nvSpPr>
          <p:cNvPr id="18" name="右箭头 17"/>
          <p:cNvSpPr/>
          <p:nvPr/>
        </p:nvSpPr>
        <p:spPr>
          <a:xfrm>
            <a:off x="7518400" y="48768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4" cstate="print"/>
          <a:srcRect/>
          <a:stretch>
            <a:fillRect/>
          </a:stretch>
        </p:blipFill>
        <p:spPr bwMode="auto">
          <a:xfrm>
            <a:off x="9112250" y="2005013"/>
            <a:ext cx="12973050" cy="5095875"/>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2</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售后服务点的资质要求及评价办法（硬件）</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825419"/>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1</a:t>
            </a:r>
            <a:r>
              <a:rPr lang="zh-CN" altLang="en-US" sz="3600" dirty="0" smtClean="0">
                <a:latin typeface="+mn-ea"/>
                <a:cs typeface="+mn-ea"/>
                <a:sym typeface="+mn-ea"/>
              </a:rPr>
              <a:t>、对售后服务点的整体要求</a:t>
            </a:r>
            <a:endParaRPr lang="en-US" altLang="zh-CN" sz="3600" dirty="0" smtClean="0">
              <a:latin typeface="+mn-ea"/>
              <a:cs typeface="+mn-ea"/>
              <a:sym typeface="+mn-ea"/>
            </a:endParaRPr>
          </a:p>
        </p:txBody>
      </p:sp>
      <p:sp>
        <p:nvSpPr>
          <p:cNvPr id="9" name="文本框 9"/>
          <p:cNvSpPr txBox="1"/>
          <p:nvPr/>
        </p:nvSpPr>
        <p:spPr>
          <a:xfrm>
            <a:off x="9271000" y="2457451"/>
            <a:ext cx="13385799" cy="4401205"/>
          </a:xfrm>
          <a:prstGeom prst="rect">
            <a:avLst/>
          </a:prstGeom>
          <a:solidFill>
            <a:schemeClr val="accent1">
              <a:lumMod val="20000"/>
              <a:lumOff val="80000"/>
            </a:schemeClr>
          </a:solidFill>
          <a:ln>
            <a:noFill/>
          </a:ln>
        </p:spPr>
        <p:txBody>
          <a:bodyPr wrap="square" rtlCol="0" anchor="t">
            <a:spAutoFit/>
          </a:bodyPr>
          <a:lstStyle/>
          <a:p>
            <a:r>
              <a:rPr lang="en-US" altLang="zh-CN" sz="4000" dirty="0" smtClean="0">
                <a:latin typeface="华文隶书" pitchFamily="2" charset="-122"/>
                <a:ea typeface="华文隶书" pitchFamily="2" charset="-122"/>
              </a:rPr>
              <a:t>A: </a:t>
            </a:r>
            <a:r>
              <a:rPr lang="zh-CN" altLang="zh-CN" sz="4000" dirty="0" smtClean="0">
                <a:latin typeface="华文隶书" pitchFamily="2" charset="-122"/>
                <a:ea typeface="华文隶书" pitchFamily="2" charset="-122"/>
              </a:rPr>
              <a:t>服务</a:t>
            </a:r>
            <a:r>
              <a:rPr lang="zh-CN" altLang="zh-CN" sz="4000" dirty="0" smtClean="0">
                <a:latin typeface="华文隶书" pitchFamily="2" charset="-122"/>
                <a:ea typeface="华文隶书" pitchFamily="2" charset="-122"/>
              </a:rPr>
              <a:t>点须储备适当数量的配件库存，设置专门的配件存放区域，分类别存放配件。配件存放须注意防水防尘，设置配件标识卡。</a:t>
            </a:r>
          </a:p>
          <a:p>
            <a:r>
              <a:rPr lang="en-US" altLang="zh-CN" sz="4000" dirty="0" smtClean="0">
                <a:latin typeface="华文隶书" pitchFamily="2" charset="-122"/>
                <a:ea typeface="华文隶书" pitchFamily="2" charset="-122"/>
              </a:rPr>
              <a:t>B: </a:t>
            </a:r>
            <a:r>
              <a:rPr lang="zh-CN" altLang="zh-CN" sz="4000" dirty="0" smtClean="0">
                <a:latin typeface="华文隶书" pitchFamily="2" charset="-122"/>
                <a:ea typeface="华文隶书" pitchFamily="2" charset="-122"/>
              </a:rPr>
              <a:t>新</a:t>
            </a:r>
            <a:r>
              <a:rPr lang="zh-CN" altLang="zh-CN" sz="4000" dirty="0" smtClean="0">
                <a:latin typeface="华文隶书" pitchFamily="2" charset="-122"/>
                <a:ea typeface="华文隶书" pitchFamily="2" charset="-122"/>
              </a:rPr>
              <a:t>旧配件须严格区分，须返回厂家的旧配件应附有维修单，注明用户信息、产品条码、配件故障现象。</a:t>
            </a:r>
          </a:p>
          <a:p>
            <a:r>
              <a:rPr lang="en-US" altLang="zh-CN" sz="4000" dirty="0" smtClean="0">
                <a:latin typeface="华文隶书" pitchFamily="2" charset="-122"/>
                <a:ea typeface="华文隶书" pitchFamily="2" charset="-122"/>
              </a:rPr>
              <a:t>C: </a:t>
            </a:r>
            <a:r>
              <a:rPr lang="zh-CN" altLang="zh-CN" sz="4000" dirty="0" smtClean="0">
                <a:latin typeface="华文隶书" pitchFamily="2" charset="-122"/>
                <a:ea typeface="华文隶书" pitchFamily="2" charset="-122"/>
              </a:rPr>
              <a:t>在</a:t>
            </a:r>
            <a:r>
              <a:rPr lang="zh-CN" altLang="zh-CN" sz="4000" dirty="0" smtClean="0">
                <a:latin typeface="华文隶书" pitchFamily="2" charset="-122"/>
                <a:ea typeface="华文隶书" pitchFamily="2" charset="-122"/>
              </a:rPr>
              <a:t>进行售后服务时，根据报修问题进行故障分析，带齐带足零配件，做到一次性彻底处理，避免二次上门维修。</a:t>
            </a:r>
            <a:endParaRPr lang="zh-CN" altLang="zh-CN" sz="4000" dirty="0">
              <a:latin typeface="华文隶书" pitchFamily="2" charset="-122"/>
              <a:ea typeface="华文隶书" pitchFamily="2" charset="-122"/>
            </a:endParaRPr>
          </a:p>
        </p:txBody>
      </p:sp>
      <p:sp>
        <p:nvSpPr>
          <p:cNvPr id="14" name="文本框 9"/>
          <p:cNvSpPr txBox="1"/>
          <p:nvPr/>
        </p:nvSpPr>
        <p:spPr>
          <a:xfrm>
            <a:off x="688975" y="3587750"/>
            <a:ext cx="6448426" cy="825419"/>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2</a:t>
            </a:r>
            <a:r>
              <a:rPr lang="zh-CN" altLang="en-US" sz="3600" dirty="0" smtClean="0">
                <a:latin typeface="+mn-ea"/>
                <a:cs typeface="+mn-ea"/>
                <a:sym typeface="+mn-ea"/>
              </a:rPr>
              <a:t>、对服务人员的具体要求</a:t>
            </a:r>
            <a:endParaRPr lang="en-US" altLang="zh-CN" sz="3600" dirty="0" smtClean="0">
              <a:latin typeface="+mn-ea"/>
              <a:cs typeface="+mn-ea"/>
              <a:sym typeface="+mn-ea"/>
            </a:endParaRPr>
          </a:p>
        </p:txBody>
      </p:sp>
      <p:sp>
        <p:nvSpPr>
          <p:cNvPr id="16" name="文本框 9"/>
          <p:cNvSpPr txBox="1"/>
          <p:nvPr/>
        </p:nvSpPr>
        <p:spPr>
          <a:xfrm>
            <a:off x="688975" y="4806950"/>
            <a:ext cx="6448426" cy="923330"/>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3</a:t>
            </a:r>
            <a:r>
              <a:rPr lang="zh-CN" altLang="en-US" sz="3600" dirty="0" smtClean="0">
                <a:latin typeface="+mn-ea"/>
                <a:cs typeface="+mn-ea"/>
                <a:sym typeface="+mn-ea"/>
              </a:rPr>
              <a:t>、对服务工具的具体要求</a:t>
            </a:r>
            <a:endParaRPr lang="en-US" altLang="zh-CN" sz="3600" dirty="0" smtClean="0">
              <a:latin typeface="+mn-ea"/>
              <a:cs typeface="+mn-ea"/>
              <a:sym typeface="+mn-ea"/>
            </a:endParaRPr>
          </a:p>
        </p:txBody>
      </p:sp>
      <p:sp>
        <p:nvSpPr>
          <p:cNvPr id="17" name="文本框 9"/>
          <p:cNvSpPr txBox="1"/>
          <p:nvPr/>
        </p:nvSpPr>
        <p:spPr>
          <a:xfrm>
            <a:off x="688975" y="5943580"/>
            <a:ext cx="6448426" cy="906915"/>
          </a:xfrm>
          <a:prstGeom prst="rect">
            <a:avLst/>
          </a:prstGeom>
          <a:noFill/>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4</a:t>
            </a:r>
            <a:r>
              <a:rPr lang="zh-CN" altLang="en-US" sz="4000" b="1" i="1" dirty="0" smtClean="0">
                <a:solidFill>
                  <a:srgbClr val="00B050"/>
                </a:solidFill>
                <a:latin typeface="+mn-ea"/>
                <a:cs typeface="+mn-ea"/>
                <a:sym typeface="+mn-ea"/>
              </a:rPr>
              <a:t>、对服务配件的具体要求</a:t>
            </a:r>
            <a:endParaRPr lang="zh-CN" altLang="en-US" sz="4000" b="1" i="1" dirty="0">
              <a:solidFill>
                <a:srgbClr val="00B050"/>
              </a:solidFill>
              <a:latin typeface="+mn-ea"/>
              <a:cs typeface="+mn-ea"/>
              <a:sym typeface="+mn-ea"/>
            </a:endParaRPr>
          </a:p>
        </p:txBody>
      </p:sp>
      <p:sp>
        <p:nvSpPr>
          <p:cNvPr id="18" name="右箭头 17"/>
          <p:cNvSpPr/>
          <p:nvPr/>
        </p:nvSpPr>
        <p:spPr>
          <a:xfrm>
            <a:off x="7480300" y="60960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3</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a:t>
            </a:r>
            <a:r>
              <a:rPr lang="zh-CN" altLang="en-US" sz="6000" dirty="0" smtClean="0">
                <a:solidFill>
                  <a:schemeClr val="bg1"/>
                </a:solidFill>
                <a:latin typeface="方正舒体" pitchFamily="2" charset="-122"/>
                <a:ea typeface="方正舒体" pitchFamily="2" charset="-122"/>
                <a:cs typeface="+mn-ea"/>
                <a:sym typeface="+mn-ea"/>
              </a:rPr>
              <a:t>点</a:t>
            </a:r>
            <a:r>
              <a:rPr lang="zh-CN" altLang="en-US" sz="6000" dirty="0" smtClean="0">
                <a:solidFill>
                  <a:schemeClr val="bg1"/>
                </a:solidFill>
                <a:latin typeface="方正舒体" pitchFamily="2" charset="-122"/>
                <a:ea typeface="方正舒体" pitchFamily="2" charset="-122"/>
                <a:cs typeface="+mn-ea"/>
                <a:sym typeface="+mn-ea"/>
              </a:rPr>
              <a:t>服务实施准则</a:t>
            </a:r>
            <a:r>
              <a:rPr lang="zh-CN" altLang="en-US" sz="6000" dirty="0" smtClean="0">
                <a:solidFill>
                  <a:schemeClr val="bg1"/>
                </a:solidFill>
                <a:latin typeface="方正舒体" pitchFamily="2" charset="-122"/>
                <a:ea typeface="方正舒体" pitchFamily="2" charset="-122"/>
                <a:cs typeface="+mn-ea"/>
                <a:sym typeface="+mn-ea"/>
              </a:rPr>
              <a:t>（软件</a:t>
            </a:r>
            <a:r>
              <a:rPr lang="zh-CN" altLang="en-US" sz="6000" dirty="0" smtClean="0">
                <a:solidFill>
                  <a:schemeClr val="bg1"/>
                </a:solidFill>
                <a:latin typeface="方正舒体" pitchFamily="2" charset="-122"/>
                <a:ea typeface="方正舒体" pitchFamily="2" charset="-122"/>
                <a:cs typeface="+mn-ea"/>
                <a:sym typeface="+mn-ea"/>
              </a:rPr>
              <a:t>）</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923330"/>
          </a:xfrm>
          <a:prstGeom prst="rect">
            <a:avLst/>
          </a:prstGeom>
          <a:noFill/>
          <a:ln>
            <a:noFill/>
          </a:ln>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1</a:t>
            </a:r>
            <a:r>
              <a:rPr lang="zh-CN" altLang="en-US" sz="4000" b="1" i="1" dirty="0" smtClean="0">
                <a:solidFill>
                  <a:srgbClr val="00B050"/>
                </a:solidFill>
                <a:latin typeface="+mn-ea"/>
                <a:cs typeface="+mn-ea"/>
                <a:sym typeface="+mn-ea"/>
              </a:rPr>
              <a:t>、对</a:t>
            </a:r>
            <a:r>
              <a:rPr lang="zh-CN" altLang="en-US" sz="4000" b="1" i="1" dirty="0" smtClean="0">
                <a:solidFill>
                  <a:srgbClr val="00B050"/>
                </a:solidFill>
                <a:latin typeface="+mn-ea"/>
                <a:cs typeface="+mn-ea"/>
                <a:sym typeface="+mn-ea"/>
              </a:rPr>
              <a:t>售后服务内容的要求</a:t>
            </a:r>
            <a:endParaRPr lang="en-US" altLang="zh-CN" sz="4000" b="1" i="1" dirty="0" smtClean="0">
              <a:solidFill>
                <a:srgbClr val="00B050"/>
              </a:solidFill>
              <a:latin typeface="+mn-ea"/>
              <a:cs typeface="+mn-ea"/>
              <a:sym typeface="+mn-ea"/>
            </a:endParaRPr>
          </a:p>
        </p:txBody>
      </p:sp>
      <p:sp>
        <p:nvSpPr>
          <p:cNvPr id="9" name="文本框 9"/>
          <p:cNvSpPr txBox="1"/>
          <p:nvPr/>
        </p:nvSpPr>
        <p:spPr>
          <a:xfrm>
            <a:off x="11785600" y="2495551"/>
            <a:ext cx="9029700" cy="4524315"/>
          </a:xfrm>
          <a:prstGeom prst="rect">
            <a:avLst/>
          </a:prstGeom>
          <a:solidFill>
            <a:schemeClr val="accent1">
              <a:lumMod val="20000"/>
              <a:lumOff val="80000"/>
            </a:schemeClr>
          </a:solidFill>
          <a:ln>
            <a:noFill/>
          </a:ln>
        </p:spPr>
        <p:txBody>
          <a:bodyPr wrap="square" rtlCol="0" anchor="t">
            <a:spAutoFit/>
          </a:bodyPr>
          <a:lstStyle/>
          <a:p>
            <a:pPr algn="dist"/>
            <a:r>
              <a:rPr lang="en-US" altLang="zh-CN" sz="4800" dirty="0" smtClean="0">
                <a:latin typeface="华文隶书" pitchFamily="2" charset="-122"/>
                <a:ea typeface="华文隶书" pitchFamily="2" charset="-122"/>
              </a:rPr>
              <a:t>A:</a:t>
            </a:r>
            <a:r>
              <a:rPr lang="zh-CN" altLang="en-US" sz="4800" dirty="0" smtClean="0">
                <a:latin typeface="华文隶书" pitchFamily="2" charset="-122"/>
                <a:ea typeface="华文隶书" pitchFamily="2" charset="-122"/>
              </a:rPr>
              <a:t>保内无偿修</a:t>
            </a:r>
            <a:endParaRPr lang="zh-CN" altLang="zh-CN" sz="4800" dirty="0" smtClean="0">
              <a:latin typeface="华文隶书" pitchFamily="2" charset="-122"/>
              <a:ea typeface="华文隶书" pitchFamily="2" charset="-122"/>
            </a:endParaRPr>
          </a:p>
          <a:p>
            <a:pPr algn="dist"/>
            <a:r>
              <a:rPr lang="en-US" altLang="zh-CN" sz="4800" dirty="0" smtClean="0">
                <a:latin typeface="华文隶书" pitchFamily="2" charset="-122"/>
                <a:ea typeface="华文隶书" pitchFamily="2" charset="-122"/>
              </a:rPr>
              <a:t>B:</a:t>
            </a:r>
            <a:r>
              <a:rPr lang="zh-CN" altLang="en-US" sz="4800" dirty="0" smtClean="0">
                <a:latin typeface="华文隶书" pitchFamily="2" charset="-122"/>
                <a:ea typeface="华文隶书" pitchFamily="2" charset="-122"/>
              </a:rPr>
              <a:t>保外收费明</a:t>
            </a:r>
            <a:endParaRPr lang="zh-CN" altLang="zh-CN" sz="4800" dirty="0" smtClean="0">
              <a:latin typeface="华文隶书" pitchFamily="2" charset="-122"/>
              <a:ea typeface="华文隶书" pitchFamily="2" charset="-122"/>
            </a:endParaRPr>
          </a:p>
          <a:p>
            <a:pPr algn="dist"/>
            <a:r>
              <a:rPr lang="en-US" altLang="zh-CN" sz="4800" dirty="0" smtClean="0">
                <a:latin typeface="华文隶书" pitchFamily="2" charset="-122"/>
                <a:ea typeface="华文隶书" pitchFamily="2" charset="-122"/>
              </a:rPr>
              <a:t>C:</a:t>
            </a:r>
            <a:r>
              <a:rPr lang="zh-CN" altLang="zh-CN" sz="4800" dirty="0" smtClean="0">
                <a:latin typeface="华文隶书" pitchFamily="2" charset="-122"/>
                <a:ea typeface="华文隶书" pitchFamily="2" charset="-122"/>
              </a:rPr>
              <a:t>用户</a:t>
            </a:r>
            <a:r>
              <a:rPr lang="zh-CN" altLang="en-US" sz="4800" dirty="0" smtClean="0">
                <a:latin typeface="华文隶书" pitchFamily="2" charset="-122"/>
                <a:ea typeface="华文隶书" pitchFamily="2" charset="-122"/>
              </a:rPr>
              <a:t>勤</a:t>
            </a:r>
            <a:r>
              <a:rPr lang="zh-CN" altLang="zh-CN" sz="4800" dirty="0" smtClean="0">
                <a:latin typeface="华文隶书" pitchFamily="2" charset="-122"/>
                <a:ea typeface="华文隶书" pitchFamily="2" charset="-122"/>
              </a:rPr>
              <a:t>培训</a:t>
            </a:r>
            <a:endParaRPr lang="zh-CN" altLang="zh-CN" sz="4800" dirty="0" smtClean="0">
              <a:latin typeface="华文隶书" pitchFamily="2" charset="-122"/>
              <a:ea typeface="华文隶书" pitchFamily="2" charset="-122"/>
            </a:endParaRPr>
          </a:p>
          <a:p>
            <a:pPr algn="dist"/>
            <a:r>
              <a:rPr lang="en-US" altLang="zh-CN" sz="4800" dirty="0" smtClean="0">
                <a:latin typeface="华文隶书" pitchFamily="2" charset="-122"/>
                <a:ea typeface="华文隶书" pitchFamily="2" charset="-122"/>
              </a:rPr>
              <a:t>D:</a:t>
            </a:r>
            <a:r>
              <a:rPr lang="zh-CN" altLang="zh-CN" sz="4800" dirty="0" smtClean="0">
                <a:latin typeface="华文隶书" pitchFamily="2" charset="-122"/>
                <a:ea typeface="华文隶书" pitchFamily="2" charset="-122"/>
              </a:rPr>
              <a:t>意见</a:t>
            </a:r>
            <a:r>
              <a:rPr lang="zh-CN" altLang="en-US" sz="4800" dirty="0" smtClean="0">
                <a:latin typeface="华文隶书" pitchFamily="2" charset="-122"/>
                <a:ea typeface="华文隶书" pitchFamily="2" charset="-122"/>
              </a:rPr>
              <a:t>多收集</a:t>
            </a:r>
            <a:endParaRPr lang="zh-CN" altLang="zh-CN" sz="4800" dirty="0" smtClean="0">
              <a:latin typeface="华文隶书" pitchFamily="2" charset="-122"/>
              <a:ea typeface="华文隶书" pitchFamily="2" charset="-122"/>
            </a:endParaRPr>
          </a:p>
          <a:p>
            <a:pPr algn="dist"/>
            <a:r>
              <a:rPr lang="en-US" altLang="zh-CN" sz="4800" dirty="0" smtClean="0">
                <a:latin typeface="华文隶书" pitchFamily="2" charset="-122"/>
                <a:ea typeface="华文隶书" pitchFamily="2" charset="-122"/>
              </a:rPr>
              <a:t>E:</a:t>
            </a:r>
            <a:r>
              <a:rPr lang="zh-CN" altLang="zh-CN" sz="4800" dirty="0" smtClean="0">
                <a:latin typeface="华文隶书" pitchFamily="2" charset="-122"/>
                <a:ea typeface="华文隶书" pitchFamily="2" charset="-122"/>
              </a:rPr>
              <a:t>使用</a:t>
            </a:r>
            <a:r>
              <a:rPr lang="zh-CN" altLang="en-US" sz="4800" dirty="0" smtClean="0">
                <a:latin typeface="华文隶书" pitchFamily="2" charset="-122"/>
                <a:ea typeface="华文隶书" pitchFamily="2" charset="-122"/>
              </a:rPr>
              <a:t>保</a:t>
            </a:r>
            <a:r>
              <a:rPr lang="zh-CN" altLang="zh-CN" sz="4800" dirty="0" smtClean="0">
                <a:latin typeface="华文隶书" pitchFamily="2" charset="-122"/>
                <a:ea typeface="华文隶书" pitchFamily="2" charset="-122"/>
              </a:rPr>
              <a:t>安全</a:t>
            </a:r>
            <a:endParaRPr lang="zh-CN" altLang="zh-CN" sz="4800" dirty="0" smtClean="0">
              <a:latin typeface="华文隶书" pitchFamily="2" charset="-122"/>
              <a:ea typeface="华文隶书" pitchFamily="2" charset="-122"/>
            </a:endParaRPr>
          </a:p>
          <a:p>
            <a:pPr algn="dist"/>
            <a:r>
              <a:rPr lang="en-US" altLang="zh-CN" sz="4800" dirty="0" smtClean="0">
                <a:latin typeface="华文隶书" pitchFamily="2" charset="-122"/>
                <a:ea typeface="华文隶书" pitchFamily="2" charset="-122"/>
              </a:rPr>
              <a:t>F:</a:t>
            </a:r>
            <a:r>
              <a:rPr lang="zh-CN" altLang="en-US" sz="4800" dirty="0" smtClean="0">
                <a:latin typeface="华文隶书" pitchFamily="2" charset="-122"/>
                <a:ea typeface="华文隶书" pitchFamily="2" charset="-122"/>
              </a:rPr>
              <a:t>及时又快速</a:t>
            </a:r>
            <a:endParaRPr lang="zh-CN" altLang="zh-CN" sz="4800" dirty="0">
              <a:latin typeface="华文隶书" pitchFamily="2" charset="-122"/>
              <a:ea typeface="华文隶书" pitchFamily="2" charset="-122"/>
            </a:endParaRPr>
          </a:p>
        </p:txBody>
      </p:sp>
      <p:sp>
        <p:nvSpPr>
          <p:cNvPr id="14" name="文本框 9"/>
          <p:cNvSpPr txBox="1"/>
          <p:nvPr/>
        </p:nvSpPr>
        <p:spPr>
          <a:xfrm>
            <a:off x="688975" y="3587750"/>
            <a:ext cx="6448426" cy="923330"/>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2</a:t>
            </a:r>
            <a:r>
              <a:rPr lang="zh-CN" altLang="en-US" sz="3600" dirty="0" smtClean="0">
                <a:latin typeface="+mn-ea"/>
                <a:cs typeface="+mn-ea"/>
                <a:sym typeface="+mn-ea"/>
              </a:rPr>
              <a:t>、</a:t>
            </a:r>
            <a:r>
              <a:rPr lang="zh-CN" altLang="en-US" sz="3600" dirty="0" smtClean="0">
                <a:latin typeface="+mn-ea"/>
                <a:cs typeface="+mn-ea"/>
                <a:sym typeface="+mn-ea"/>
              </a:rPr>
              <a:t>对售后服务标准的要求</a:t>
            </a:r>
            <a:endParaRPr lang="en-US" altLang="zh-CN" sz="3600" dirty="0" smtClean="0">
              <a:latin typeface="+mn-ea"/>
              <a:cs typeface="+mn-ea"/>
              <a:sym typeface="+mn-ea"/>
            </a:endParaRPr>
          </a:p>
        </p:txBody>
      </p:sp>
      <p:sp>
        <p:nvSpPr>
          <p:cNvPr id="16" name="文本框 9"/>
          <p:cNvSpPr txBox="1"/>
          <p:nvPr/>
        </p:nvSpPr>
        <p:spPr>
          <a:xfrm>
            <a:off x="688974" y="4806950"/>
            <a:ext cx="7210425" cy="923330"/>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3</a:t>
            </a:r>
            <a:r>
              <a:rPr lang="zh-CN" altLang="en-US" sz="3600" dirty="0" smtClean="0">
                <a:latin typeface="+mn-ea"/>
                <a:cs typeface="+mn-ea"/>
                <a:sym typeface="+mn-ea"/>
              </a:rPr>
              <a:t>、</a:t>
            </a:r>
            <a:r>
              <a:rPr lang="zh-CN" altLang="en-US" sz="3600" dirty="0" smtClean="0">
                <a:latin typeface="+mn-ea"/>
                <a:cs typeface="+mn-ea"/>
                <a:sym typeface="+mn-ea"/>
              </a:rPr>
              <a:t>对售后服务点工作流程的要求</a:t>
            </a:r>
            <a:endParaRPr lang="en-US" altLang="zh-CN" sz="3600" dirty="0" smtClean="0">
              <a:latin typeface="+mn-ea"/>
              <a:cs typeface="+mn-ea"/>
              <a:sym typeface="+mn-ea"/>
            </a:endParaRPr>
          </a:p>
        </p:txBody>
      </p:sp>
      <p:sp>
        <p:nvSpPr>
          <p:cNvPr id="17" name="文本框 9"/>
          <p:cNvSpPr txBox="1"/>
          <p:nvPr/>
        </p:nvSpPr>
        <p:spPr>
          <a:xfrm>
            <a:off x="688975" y="5943580"/>
            <a:ext cx="6448426" cy="825419"/>
          </a:xfrm>
          <a:prstGeom prst="rect">
            <a:avLst/>
          </a:prstGeom>
          <a:noFill/>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4</a:t>
            </a:r>
            <a:r>
              <a:rPr lang="zh-CN" altLang="en-US" sz="3600" dirty="0" smtClean="0">
                <a:solidFill>
                  <a:srgbClr val="000000"/>
                </a:solidFill>
                <a:latin typeface="+mn-ea"/>
                <a:cs typeface="+mn-ea"/>
                <a:sym typeface="+mn-ea"/>
              </a:rPr>
              <a:t>、对</a:t>
            </a:r>
            <a:r>
              <a:rPr lang="zh-CN" altLang="en-US" sz="3600" dirty="0" smtClean="0">
                <a:solidFill>
                  <a:srgbClr val="000000"/>
                </a:solidFill>
                <a:latin typeface="+mn-ea"/>
                <a:cs typeface="+mn-ea"/>
                <a:sym typeface="+mn-ea"/>
              </a:rPr>
              <a:t>服务工作质量的评估</a:t>
            </a:r>
            <a:endParaRPr lang="zh-CN" altLang="en-US" sz="3600" dirty="0">
              <a:solidFill>
                <a:srgbClr val="000000"/>
              </a:solidFill>
              <a:latin typeface="+mn-ea"/>
              <a:cs typeface="+mn-ea"/>
              <a:sym typeface="+mn-ea"/>
            </a:endParaRPr>
          </a:p>
        </p:txBody>
      </p:sp>
      <p:sp>
        <p:nvSpPr>
          <p:cNvPr id="18" name="右箭头 17"/>
          <p:cNvSpPr/>
          <p:nvPr/>
        </p:nvSpPr>
        <p:spPr>
          <a:xfrm>
            <a:off x="8280400" y="24003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3</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a:t>
            </a:r>
            <a:r>
              <a:rPr lang="zh-CN" altLang="en-US" sz="6000" dirty="0" smtClean="0">
                <a:solidFill>
                  <a:schemeClr val="bg1"/>
                </a:solidFill>
                <a:latin typeface="方正舒体" pitchFamily="2" charset="-122"/>
                <a:ea typeface="方正舒体" pitchFamily="2" charset="-122"/>
                <a:cs typeface="+mn-ea"/>
                <a:sym typeface="+mn-ea"/>
              </a:rPr>
              <a:t>点</a:t>
            </a:r>
            <a:r>
              <a:rPr lang="zh-CN" altLang="en-US" sz="6000" dirty="0" smtClean="0">
                <a:solidFill>
                  <a:schemeClr val="bg1"/>
                </a:solidFill>
                <a:latin typeface="方正舒体" pitchFamily="2" charset="-122"/>
                <a:ea typeface="方正舒体" pitchFamily="2" charset="-122"/>
                <a:cs typeface="+mn-ea"/>
                <a:sym typeface="+mn-ea"/>
              </a:rPr>
              <a:t>服务实施准则</a:t>
            </a:r>
            <a:r>
              <a:rPr lang="zh-CN" altLang="en-US" sz="6000" dirty="0" smtClean="0">
                <a:solidFill>
                  <a:schemeClr val="bg1"/>
                </a:solidFill>
                <a:latin typeface="方正舒体" pitchFamily="2" charset="-122"/>
                <a:ea typeface="方正舒体" pitchFamily="2" charset="-122"/>
                <a:cs typeface="+mn-ea"/>
                <a:sym typeface="+mn-ea"/>
              </a:rPr>
              <a:t>（软件</a:t>
            </a:r>
            <a:r>
              <a:rPr lang="zh-CN" altLang="en-US" sz="6000" dirty="0" smtClean="0">
                <a:solidFill>
                  <a:schemeClr val="bg1"/>
                </a:solidFill>
                <a:latin typeface="方正舒体" pitchFamily="2" charset="-122"/>
                <a:ea typeface="方正舒体" pitchFamily="2" charset="-122"/>
                <a:cs typeface="+mn-ea"/>
                <a:sym typeface="+mn-ea"/>
              </a:rPr>
              <a:t>）</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923330"/>
          </a:xfrm>
          <a:prstGeom prst="rect">
            <a:avLst/>
          </a:prstGeom>
          <a:noFill/>
          <a:ln>
            <a:noFill/>
          </a:ln>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1</a:t>
            </a:r>
            <a:r>
              <a:rPr lang="zh-CN" altLang="en-US" sz="3600" dirty="0" smtClean="0">
                <a:solidFill>
                  <a:srgbClr val="000000"/>
                </a:solidFill>
                <a:latin typeface="+mn-ea"/>
                <a:cs typeface="+mn-ea"/>
                <a:sym typeface="+mn-ea"/>
              </a:rPr>
              <a:t>、对</a:t>
            </a:r>
            <a:r>
              <a:rPr lang="zh-CN" altLang="en-US" sz="3600" dirty="0" smtClean="0">
                <a:solidFill>
                  <a:srgbClr val="000000"/>
                </a:solidFill>
                <a:latin typeface="+mn-ea"/>
                <a:cs typeface="+mn-ea"/>
                <a:sym typeface="+mn-ea"/>
              </a:rPr>
              <a:t>售后服务内容的要求</a:t>
            </a:r>
            <a:endParaRPr lang="en-US" altLang="zh-CN" sz="3600" dirty="0" smtClean="0">
              <a:solidFill>
                <a:srgbClr val="000000"/>
              </a:solidFill>
              <a:latin typeface="+mn-ea"/>
              <a:cs typeface="+mn-ea"/>
              <a:sym typeface="+mn-ea"/>
            </a:endParaRPr>
          </a:p>
        </p:txBody>
      </p:sp>
      <p:sp>
        <p:nvSpPr>
          <p:cNvPr id="9" name="文本框 9"/>
          <p:cNvSpPr txBox="1"/>
          <p:nvPr/>
        </p:nvSpPr>
        <p:spPr>
          <a:xfrm>
            <a:off x="10096083" y="2495551"/>
            <a:ext cx="12649617" cy="3740149"/>
          </a:xfrm>
          <a:prstGeom prst="rect">
            <a:avLst/>
          </a:prstGeom>
          <a:solidFill>
            <a:schemeClr val="accent1">
              <a:lumMod val="20000"/>
              <a:lumOff val="80000"/>
            </a:schemeClr>
          </a:solidFill>
          <a:ln>
            <a:noFill/>
          </a:ln>
        </p:spPr>
        <p:txBody>
          <a:bodyPr vert="eaVert" wrap="square" rtlCol="0" anchor="t">
            <a:spAutoFit/>
          </a:bodyPr>
          <a:lstStyle/>
          <a:p>
            <a:pPr>
              <a:lnSpc>
                <a:spcPct val="150000"/>
              </a:lnSpc>
            </a:pPr>
            <a:r>
              <a:rPr lang="zh-CN" altLang="en-US" sz="6000" dirty="0" smtClean="0">
                <a:solidFill>
                  <a:srgbClr val="000000"/>
                </a:solidFill>
                <a:latin typeface="华文隶书" pitchFamily="2" charset="-122"/>
                <a:ea typeface="华文隶书" pitchFamily="2" charset="-122"/>
              </a:rPr>
              <a:t>及时回访</a:t>
            </a:r>
            <a:r>
              <a:rPr lang="zh-CN" altLang="en-US" sz="6000" dirty="0" smtClean="0">
                <a:solidFill>
                  <a:srgbClr val="000000"/>
                </a:solidFill>
                <a:latin typeface="华文隶书" pitchFamily="2" charset="-122"/>
                <a:ea typeface="华文隶书" pitchFamily="2" charset="-122"/>
              </a:rPr>
              <a:t>勇于担责</a:t>
            </a:r>
            <a:endParaRPr lang="zh-CN" altLang="zh-CN" sz="6000" dirty="0" smtClean="0">
              <a:solidFill>
                <a:srgbClr val="000000"/>
              </a:solidFill>
              <a:latin typeface="华文隶书" pitchFamily="2" charset="-122"/>
              <a:ea typeface="华文隶书" pitchFamily="2" charset="-122"/>
            </a:endParaRPr>
          </a:p>
          <a:p>
            <a:pPr>
              <a:lnSpc>
                <a:spcPct val="150000"/>
              </a:lnSpc>
            </a:pPr>
            <a:r>
              <a:rPr lang="zh-CN" altLang="en-US" sz="6000" dirty="0" smtClean="0">
                <a:solidFill>
                  <a:srgbClr val="000000"/>
                </a:solidFill>
                <a:latin typeface="华文隶书" pitchFamily="2" charset="-122"/>
                <a:ea typeface="华文隶书" pitchFamily="2" charset="-122"/>
              </a:rPr>
              <a:t>管理</a:t>
            </a:r>
            <a:r>
              <a:rPr lang="zh-CN" altLang="en-US" sz="6000" dirty="0" smtClean="0">
                <a:solidFill>
                  <a:srgbClr val="000000"/>
                </a:solidFill>
                <a:latin typeface="华文隶书" pitchFamily="2" charset="-122"/>
                <a:ea typeface="华文隶书" pitchFamily="2" charset="-122"/>
              </a:rPr>
              <a:t>规范</a:t>
            </a:r>
            <a:endParaRPr lang="zh-CN" altLang="zh-CN" sz="6000" dirty="0" smtClean="0">
              <a:solidFill>
                <a:srgbClr val="000000"/>
              </a:solidFill>
              <a:latin typeface="华文隶书" pitchFamily="2" charset="-122"/>
              <a:ea typeface="华文隶书" pitchFamily="2" charset="-122"/>
            </a:endParaRPr>
          </a:p>
          <a:p>
            <a:pPr>
              <a:lnSpc>
                <a:spcPct val="150000"/>
              </a:lnSpc>
            </a:pPr>
            <a:r>
              <a:rPr lang="zh-CN" altLang="en-US" sz="6000" dirty="0" smtClean="0">
                <a:solidFill>
                  <a:srgbClr val="000000"/>
                </a:solidFill>
                <a:latin typeface="华文隶书" pitchFamily="2" charset="-122"/>
                <a:ea typeface="华文隶书" pitchFamily="2" charset="-122"/>
              </a:rPr>
              <a:t>技术</a:t>
            </a:r>
            <a:r>
              <a:rPr lang="zh-CN" altLang="en-US" sz="6000" dirty="0" smtClean="0">
                <a:solidFill>
                  <a:srgbClr val="000000"/>
                </a:solidFill>
                <a:latin typeface="华文隶书" pitchFamily="2" charset="-122"/>
                <a:ea typeface="华文隶书" pitchFamily="2" charset="-122"/>
              </a:rPr>
              <a:t>过硬</a:t>
            </a:r>
            <a:endParaRPr lang="zh-CN" altLang="zh-CN" sz="6000" dirty="0" smtClean="0">
              <a:solidFill>
                <a:srgbClr val="000000"/>
              </a:solidFill>
              <a:latin typeface="华文隶书" pitchFamily="2" charset="-122"/>
              <a:ea typeface="华文隶书" pitchFamily="2" charset="-122"/>
            </a:endParaRPr>
          </a:p>
          <a:p>
            <a:pPr>
              <a:lnSpc>
                <a:spcPct val="150000"/>
              </a:lnSpc>
            </a:pPr>
            <a:r>
              <a:rPr lang="zh-CN" altLang="en-US" sz="6000" dirty="0" smtClean="0">
                <a:solidFill>
                  <a:srgbClr val="000000"/>
                </a:solidFill>
                <a:latin typeface="华文隶书" pitchFamily="2" charset="-122"/>
                <a:ea typeface="华文隶书" pitchFamily="2" charset="-122"/>
              </a:rPr>
              <a:t>廉洁</a:t>
            </a:r>
            <a:r>
              <a:rPr lang="zh-CN" altLang="en-US" sz="6000" dirty="0" smtClean="0">
                <a:solidFill>
                  <a:srgbClr val="000000"/>
                </a:solidFill>
                <a:latin typeface="华文隶书" pitchFamily="2" charset="-122"/>
                <a:ea typeface="华文隶书" pitchFamily="2" charset="-122"/>
              </a:rPr>
              <a:t>自律</a:t>
            </a:r>
            <a:endParaRPr lang="zh-CN" altLang="zh-CN" sz="6000" dirty="0" smtClean="0">
              <a:solidFill>
                <a:srgbClr val="000000"/>
              </a:solidFill>
              <a:latin typeface="华文隶书" pitchFamily="2" charset="-122"/>
              <a:ea typeface="华文隶书" pitchFamily="2" charset="-122"/>
            </a:endParaRPr>
          </a:p>
          <a:p>
            <a:pPr>
              <a:lnSpc>
                <a:spcPct val="150000"/>
              </a:lnSpc>
            </a:pPr>
            <a:r>
              <a:rPr lang="zh-CN" altLang="en-US" sz="6000" dirty="0" smtClean="0">
                <a:solidFill>
                  <a:srgbClr val="000000"/>
                </a:solidFill>
                <a:latin typeface="华文隶书" pitchFamily="2" charset="-122"/>
                <a:ea typeface="华文隶书" pitchFamily="2" charset="-122"/>
              </a:rPr>
              <a:t>诚信</a:t>
            </a:r>
            <a:r>
              <a:rPr lang="zh-CN" altLang="en-US" sz="6000" dirty="0" smtClean="0">
                <a:solidFill>
                  <a:srgbClr val="000000"/>
                </a:solidFill>
                <a:latin typeface="华文隶书" pitchFamily="2" charset="-122"/>
                <a:ea typeface="华文隶书" pitchFamily="2" charset="-122"/>
              </a:rPr>
              <a:t>守时</a:t>
            </a:r>
            <a:endParaRPr lang="zh-CN" altLang="zh-CN" sz="6000" dirty="0" smtClean="0">
              <a:solidFill>
                <a:srgbClr val="000000"/>
              </a:solidFill>
              <a:latin typeface="华文隶书" pitchFamily="2" charset="-122"/>
              <a:ea typeface="华文隶书" pitchFamily="2" charset="-122"/>
            </a:endParaRPr>
          </a:p>
          <a:p>
            <a:pPr>
              <a:lnSpc>
                <a:spcPct val="150000"/>
              </a:lnSpc>
            </a:pPr>
            <a:r>
              <a:rPr lang="zh-CN" altLang="zh-CN" sz="6000" dirty="0" smtClean="0">
                <a:solidFill>
                  <a:srgbClr val="000000"/>
                </a:solidFill>
                <a:latin typeface="华文隶书" pitchFamily="2" charset="-122"/>
                <a:ea typeface="华文隶书" pitchFamily="2" charset="-122"/>
              </a:rPr>
              <a:t>关系</a:t>
            </a:r>
            <a:r>
              <a:rPr lang="zh-CN" altLang="en-US" sz="6000" dirty="0" smtClean="0">
                <a:solidFill>
                  <a:srgbClr val="000000"/>
                </a:solidFill>
                <a:latin typeface="华文隶书" pitchFamily="2" charset="-122"/>
                <a:ea typeface="华文隶书" pitchFamily="2" charset="-122"/>
              </a:rPr>
              <a:t>良好</a:t>
            </a:r>
            <a:endParaRPr lang="zh-CN" altLang="zh-CN" sz="6000" dirty="0" smtClean="0">
              <a:solidFill>
                <a:srgbClr val="000000"/>
              </a:solidFill>
              <a:latin typeface="华文隶书" pitchFamily="2" charset="-122"/>
              <a:ea typeface="华文隶书" pitchFamily="2" charset="-122"/>
            </a:endParaRPr>
          </a:p>
          <a:p>
            <a:pPr>
              <a:lnSpc>
                <a:spcPct val="150000"/>
              </a:lnSpc>
            </a:pPr>
            <a:r>
              <a:rPr lang="zh-CN" altLang="zh-CN" sz="6000" dirty="0" smtClean="0">
                <a:solidFill>
                  <a:srgbClr val="000000"/>
                </a:solidFill>
                <a:latin typeface="华文隶书" pitchFamily="2" charset="-122"/>
                <a:ea typeface="华文隶书" pitchFamily="2" charset="-122"/>
              </a:rPr>
              <a:t>热情</a:t>
            </a:r>
            <a:r>
              <a:rPr lang="zh-CN" altLang="zh-CN" sz="6000" dirty="0" smtClean="0">
                <a:solidFill>
                  <a:srgbClr val="000000"/>
                </a:solidFill>
                <a:latin typeface="华文隶书" pitchFamily="2" charset="-122"/>
                <a:ea typeface="华文隶书" pitchFamily="2" charset="-122"/>
              </a:rPr>
              <a:t>耐心</a:t>
            </a:r>
          </a:p>
          <a:p>
            <a:pPr>
              <a:lnSpc>
                <a:spcPct val="150000"/>
              </a:lnSpc>
            </a:pPr>
            <a:r>
              <a:rPr lang="zh-CN" altLang="zh-CN" sz="6000" dirty="0" smtClean="0">
                <a:solidFill>
                  <a:srgbClr val="000000"/>
                </a:solidFill>
                <a:latin typeface="华文隶书" pitchFamily="2" charset="-122"/>
                <a:ea typeface="华文隶书" pitchFamily="2" charset="-122"/>
              </a:rPr>
              <a:t>用户至上</a:t>
            </a:r>
            <a:endParaRPr lang="zh-CN" altLang="zh-CN" sz="6000" dirty="0">
              <a:solidFill>
                <a:srgbClr val="000000"/>
              </a:solidFill>
              <a:latin typeface="华文隶书" pitchFamily="2" charset="-122"/>
              <a:ea typeface="华文隶书" pitchFamily="2" charset="-122"/>
            </a:endParaRPr>
          </a:p>
        </p:txBody>
      </p:sp>
      <p:sp>
        <p:nvSpPr>
          <p:cNvPr id="14" name="文本框 9"/>
          <p:cNvSpPr txBox="1"/>
          <p:nvPr/>
        </p:nvSpPr>
        <p:spPr>
          <a:xfrm>
            <a:off x="688975" y="3587750"/>
            <a:ext cx="6448426" cy="923330"/>
          </a:xfrm>
          <a:prstGeom prst="rect">
            <a:avLst/>
          </a:prstGeom>
          <a:noFill/>
          <a:ln>
            <a:noFill/>
          </a:ln>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2</a:t>
            </a:r>
            <a:r>
              <a:rPr lang="zh-CN" altLang="en-US" sz="4000" b="1" i="1" dirty="0" smtClean="0">
                <a:solidFill>
                  <a:srgbClr val="00B050"/>
                </a:solidFill>
                <a:latin typeface="+mn-ea"/>
                <a:cs typeface="+mn-ea"/>
                <a:sym typeface="+mn-ea"/>
              </a:rPr>
              <a:t>、</a:t>
            </a:r>
            <a:r>
              <a:rPr lang="zh-CN" altLang="en-US" sz="4000" b="1" i="1" dirty="0" smtClean="0">
                <a:solidFill>
                  <a:srgbClr val="00B050"/>
                </a:solidFill>
                <a:latin typeface="+mn-ea"/>
                <a:cs typeface="+mn-ea"/>
                <a:sym typeface="+mn-ea"/>
              </a:rPr>
              <a:t>对售后服务标准的要求</a:t>
            </a:r>
            <a:endParaRPr lang="en-US" altLang="zh-CN" sz="4000" b="1" i="1" dirty="0" smtClean="0">
              <a:solidFill>
                <a:srgbClr val="00B050"/>
              </a:solidFill>
              <a:latin typeface="+mn-ea"/>
              <a:cs typeface="+mn-ea"/>
              <a:sym typeface="+mn-ea"/>
            </a:endParaRPr>
          </a:p>
        </p:txBody>
      </p:sp>
      <p:sp>
        <p:nvSpPr>
          <p:cNvPr id="16" name="文本框 9"/>
          <p:cNvSpPr txBox="1"/>
          <p:nvPr/>
        </p:nvSpPr>
        <p:spPr>
          <a:xfrm>
            <a:off x="688974" y="4806950"/>
            <a:ext cx="7210425" cy="923330"/>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3</a:t>
            </a:r>
            <a:r>
              <a:rPr lang="zh-CN" altLang="en-US" sz="3600" dirty="0" smtClean="0">
                <a:latin typeface="+mn-ea"/>
                <a:cs typeface="+mn-ea"/>
                <a:sym typeface="+mn-ea"/>
              </a:rPr>
              <a:t>、</a:t>
            </a:r>
            <a:r>
              <a:rPr lang="zh-CN" altLang="en-US" sz="3600" dirty="0" smtClean="0">
                <a:latin typeface="+mn-ea"/>
                <a:cs typeface="+mn-ea"/>
                <a:sym typeface="+mn-ea"/>
              </a:rPr>
              <a:t>对售后服务点工作流程的要求</a:t>
            </a:r>
            <a:endParaRPr lang="en-US" altLang="zh-CN" sz="3600" dirty="0" smtClean="0">
              <a:latin typeface="+mn-ea"/>
              <a:cs typeface="+mn-ea"/>
              <a:sym typeface="+mn-ea"/>
            </a:endParaRPr>
          </a:p>
        </p:txBody>
      </p:sp>
      <p:sp>
        <p:nvSpPr>
          <p:cNvPr id="17" name="文本框 9"/>
          <p:cNvSpPr txBox="1"/>
          <p:nvPr/>
        </p:nvSpPr>
        <p:spPr>
          <a:xfrm>
            <a:off x="688975" y="5943580"/>
            <a:ext cx="6448426" cy="825419"/>
          </a:xfrm>
          <a:prstGeom prst="rect">
            <a:avLst/>
          </a:prstGeom>
          <a:noFill/>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4</a:t>
            </a:r>
            <a:r>
              <a:rPr lang="zh-CN" altLang="en-US" sz="3600" dirty="0" smtClean="0">
                <a:solidFill>
                  <a:srgbClr val="000000"/>
                </a:solidFill>
                <a:latin typeface="+mn-ea"/>
                <a:cs typeface="+mn-ea"/>
                <a:sym typeface="+mn-ea"/>
              </a:rPr>
              <a:t>、对</a:t>
            </a:r>
            <a:r>
              <a:rPr lang="zh-CN" altLang="en-US" sz="3600" dirty="0" smtClean="0">
                <a:solidFill>
                  <a:srgbClr val="000000"/>
                </a:solidFill>
                <a:latin typeface="+mn-ea"/>
                <a:cs typeface="+mn-ea"/>
                <a:sym typeface="+mn-ea"/>
              </a:rPr>
              <a:t>服务工作质量的评估</a:t>
            </a:r>
            <a:endParaRPr lang="zh-CN" altLang="en-US" sz="3600" dirty="0">
              <a:solidFill>
                <a:srgbClr val="000000"/>
              </a:solidFill>
              <a:latin typeface="+mn-ea"/>
              <a:cs typeface="+mn-ea"/>
              <a:sym typeface="+mn-ea"/>
            </a:endParaRPr>
          </a:p>
        </p:txBody>
      </p:sp>
      <p:sp>
        <p:nvSpPr>
          <p:cNvPr id="18" name="右箭头 17"/>
          <p:cNvSpPr/>
          <p:nvPr/>
        </p:nvSpPr>
        <p:spPr>
          <a:xfrm>
            <a:off x="7835900" y="37338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3</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a:t>
            </a:r>
            <a:r>
              <a:rPr lang="zh-CN" altLang="en-US" sz="6000" dirty="0" smtClean="0">
                <a:solidFill>
                  <a:schemeClr val="bg1"/>
                </a:solidFill>
                <a:latin typeface="方正舒体" pitchFamily="2" charset="-122"/>
                <a:ea typeface="方正舒体" pitchFamily="2" charset="-122"/>
                <a:cs typeface="+mn-ea"/>
                <a:sym typeface="+mn-ea"/>
              </a:rPr>
              <a:t>点</a:t>
            </a:r>
            <a:r>
              <a:rPr lang="zh-CN" altLang="en-US" sz="6000" dirty="0" smtClean="0">
                <a:solidFill>
                  <a:schemeClr val="bg1"/>
                </a:solidFill>
                <a:latin typeface="方正舒体" pitchFamily="2" charset="-122"/>
                <a:ea typeface="方正舒体" pitchFamily="2" charset="-122"/>
                <a:cs typeface="+mn-ea"/>
                <a:sym typeface="+mn-ea"/>
              </a:rPr>
              <a:t>服务实施准则</a:t>
            </a:r>
            <a:r>
              <a:rPr lang="zh-CN" altLang="en-US" sz="6000" dirty="0" smtClean="0">
                <a:solidFill>
                  <a:schemeClr val="bg1"/>
                </a:solidFill>
                <a:latin typeface="方正舒体" pitchFamily="2" charset="-122"/>
                <a:ea typeface="方正舒体" pitchFamily="2" charset="-122"/>
                <a:cs typeface="+mn-ea"/>
                <a:sym typeface="+mn-ea"/>
              </a:rPr>
              <a:t>（软件</a:t>
            </a:r>
            <a:r>
              <a:rPr lang="zh-CN" altLang="en-US" sz="6000" dirty="0" smtClean="0">
                <a:solidFill>
                  <a:schemeClr val="bg1"/>
                </a:solidFill>
                <a:latin typeface="方正舒体" pitchFamily="2" charset="-122"/>
                <a:ea typeface="方正舒体" pitchFamily="2" charset="-122"/>
                <a:cs typeface="+mn-ea"/>
                <a:sym typeface="+mn-ea"/>
              </a:rPr>
              <a:t>）</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923330"/>
          </a:xfrm>
          <a:prstGeom prst="rect">
            <a:avLst/>
          </a:prstGeom>
          <a:noFill/>
          <a:ln>
            <a:noFill/>
          </a:ln>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1</a:t>
            </a:r>
            <a:r>
              <a:rPr lang="zh-CN" altLang="en-US" sz="3600" dirty="0" smtClean="0">
                <a:solidFill>
                  <a:srgbClr val="000000"/>
                </a:solidFill>
                <a:latin typeface="+mn-ea"/>
                <a:cs typeface="+mn-ea"/>
                <a:sym typeface="+mn-ea"/>
              </a:rPr>
              <a:t>、对</a:t>
            </a:r>
            <a:r>
              <a:rPr lang="zh-CN" altLang="en-US" sz="3600" dirty="0" smtClean="0">
                <a:solidFill>
                  <a:srgbClr val="000000"/>
                </a:solidFill>
                <a:latin typeface="+mn-ea"/>
                <a:cs typeface="+mn-ea"/>
                <a:sym typeface="+mn-ea"/>
              </a:rPr>
              <a:t>售后服务内容的要求</a:t>
            </a:r>
            <a:endParaRPr lang="en-US" altLang="zh-CN" sz="3600" dirty="0" smtClean="0">
              <a:solidFill>
                <a:srgbClr val="000000"/>
              </a:solidFill>
              <a:latin typeface="+mn-ea"/>
              <a:cs typeface="+mn-ea"/>
              <a:sym typeface="+mn-ea"/>
            </a:endParaRPr>
          </a:p>
        </p:txBody>
      </p:sp>
      <p:sp>
        <p:nvSpPr>
          <p:cNvPr id="14" name="文本框 9"/>
          <p:cNvSpPr txBox="1"/>
          <p:nvPr/>
        </p:nvSpPr>
        <p:spPr>
          <a:xfrm>
            <a:off x="688975" y="3587750"/>
            <a:ext cx="6448426" cy="825419"/>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2</a:t>
            </a:r>
            <a:r>
              <a:rPr lang="zh-CN" altLang="en-US" sz="3600" dirty="0" smtClean="0">
                <a:latin typeface="+mn-ea"/>
                <a:cs typeface="+mn-ea"/>
                <a:sym typeface="+mn-ea"/>
              </a:rPr>
              <a:t>、</a:t>
            </a:r>
            <a:r>
              <a:rPr lang="zh-CN" altLang="en-US" sz="3600" dirty="0" smtClean="0">
                <a:latin typeface="+mn-ea"/>
                <a:cs typeface="+mn-ea"/>
                <a:sym typeface="+mn-ea"/>
              </a:rPr>
              <a:t>对售后服务标准的要求</a:t>
            </a:r>
            <a:endParaRPr lang="en-US" altLang="zh-CN" sz="3600" dirty="0" smtClean="0">
              <a:latin typeface="+mn-ea"/>
              <a:cs typeface="+mn-ea"/>
              <a:sym typeface="+mn-ea"/>
            </a:endParaRPr>
          </a:p>
        </p:txBody>
      </p:sp>
      <p:sp>
        <p:nvSpPr>
          <p:cNvPr id="16" name="文本框 9"/>
          <p:cNvSpPr txBox="1"/>
          <p:nvPr/>
        </p:nvSpPr>
        <p:spPr>
          <a:xfrm>
            <a:off x="549274" y="4806950"/>
            <a:ext cx="7769226" cy="1015663"/>
          </a:xfrm>
          <a:prstGeom prst="rect">
            <a:avLst/>
          </a:prstGeom>
          <a:noFill/>
          <a:ln>
            <a:noFill/>
          </a:ln>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3</a:t>
            </a:r>
            <a:r>
              <a:rPr lang="zh-CN" altLang="en-US" sz="4000" b="1" i="1" dirty="0" smtClean="0">
                <a:solidFill>
                  <a:srgbClr val="00B050"/>
                </a:solidFill>
                <a:latin typeface="+mn-ea"/>
                <a:cs typeface="+mn-ea"/>
                <a:sym typeface="+mn-ea"/>
              </a:rPr>
              <a:t>、</a:t>
            </a:r>
            <a:r>
              <a:rPr lang="zh-CN" altLang="en-US" sz="4000" b="1" i="1" dirty="0" smtClean="0">
                <a:solidFill>
                  <a:srgbClr val="00B050"/>
                </a:solidFill>
                <a:latin typeface="+mn-ea"/>
                <a:cs typeface="+mn-ea"/>
                <a:sym typeface="+mn-ea"/>
              </a:rPr>
              <a:t>对售后服务点工作流程的要求</a:t>
            </a:r>
            <a:endParaRPr lang="en-US" altLang="zh-CN" sz="4000" b="1" i="1" dirty="0" smtClean="0">
              <a:solidFill>
                <a:srgbClr val="00B050"/>
              </a:solidFill>
              <a:latin typeface="+mn-ea"/>
              <a:cs typeface="+mn-ea"/>
              <a:sym typeface="+mn-ea"/>
            </a:endParaRPr>
          </a:p>
        </p:txBody>
      </p:sp>
      <p:sp>
        <p:nvSpPr>
          <p:cNvPr id="17" name="文本框 9"/>
          <p:cNvSpPr txBox="1"/>
          <p:nvPr/>
        </p:nvSpPr>
        <p:spPr>
          <a:xfrm>
            <a:off x="688975" y="5943580"/>
            <a:ext cx="6448426" cy="825419"/>
          </a:xfrm>
          <a:prstGeom prst="rect">
            <a:avLst/>
          </a:prstGeom>
          <a:noFill/>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4</a:t>
            </a:r>
            <a:r>
              <a:rPr lang="zh-CN" altLang="en-US" sz="3600" dirty="0" smtClean="0">
                <a:solidFill>
                  <a:srgbClr val="000000"/>
                </a:solidFill>
                <a:latin typeface="+mn-ea"/>
                <a:cs typeface="+mn-ea"/>
                <a:sym typeface="+mn-ea"/>
              </a:rPr>
              <a:t>、对</a:t>
            </a:r>
            <a:r>
              <a:rPr lang="zh-CN" altLang="en-US" sz="3600" dirty="0" smtClean="0">
                <a:solidFill>
                  <a:srgbClr val="000000"/>
                </a:solidFill>
                <a:latin typeface="+mn-ea"/>
                <a:cs typeface="+mn-ea"/>
                <a:sym typeface="+mn-ea"/>
              </a:rPr>
              <a:t>服务工作质量的评估</a:t>
            </a:r>
            <a:endParaRPr lang="zh-CN" altLang="en-US" sz="3600" dirty="0">
              <a:solidFill>
                <a:srgbClr val="000000"/>
              </a:solidFill>
              <a:latin typeface="+mn-ea"/>
              <a:cs typeface="+mn-ea"/>
              <a:sym typeface="+mn-ea"/>
            </a:endParaRPr>
          </a:p>
        </p:txBody>
      </p:sp>
      <p:sp>
        <p:nvSpPr>
          <p:cNvPr id="18" name="右箭头 17"/>
          <p:cNvSpPr/>
          <p:nvPr/>
        </p:nvSpPr>
        <p:spPr>
          <a:xfrm>
            <a:off x="8559800" y="49149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0" name="Picture 2"/>
          <p:cNvPicPr>
            <a:picLocks noChangeAspect="1" noChangeArrowheads="1"/>
          </p:cNvPicPr>
          <p:nvPr/>
        </p:nvPicPr>
        <p:blipFill>
          <a:blip r:embed="rId4" cstate="print"/>
          <a:srcRect/>
          <a:stretch>
            <a:fillRect/>
          </a:stretch>
        </p:blipFill>
        <p:spPr bwMode="auto">
          <a:xfrm>
            <a:off x="11600094" y="1968499"/>
            <a:ext cx="9570806" cy="6578601"/>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3</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a:t>
            </a:r>
            <a:r>
              <a:rPr lang="zh-CN" altLang="en-US" sz="6000" dirty="0" smtClean="0">
                <a:solidFill>
                  <a:schemeClr val="bg1"/>
                </a:solidFill>
                <a:latin typeface="方正舒体" pitchFamily="2" charset="-122"/>
                <a:ea typeface="方正舒体" pitchFamily="2" charset="-122"/>
                <a:cs typeface="+mn-ea"/>
                <a:sym typeface="+mn-ea"/>
              </a:rPr>
              <a:t>点</a:t>
            </a:r>
            <a:r>
              <a:rPr lang="zh-CN" altLang="en-US" sz="6000" dirty="0" smtClean="0">
                <a:solidFill>
                  <a:schemeClr val="bg1"/>
                </a:solidFill>
                <a:latin typeface="方正舒体" pitchFamily="2" charset="-122"/>
                <a:ea typeface="方正舒体" pitchFamily="2" charset="-122"/>
                <a:cs typeface="+mn-ea"/>
                <a:sym typeface="+mn-ea"/>
              </a:rPr>
              <a:t>服务实施准则</a:t>
            </a:r>
            <a:r>
              <a:rPr lang="zh-CN" altLang="en-US" sz="6000" dirty="0" smtClean="0">
                <a:solidFill>
                  <a:schemeClr val="bg1"/>
                </a:solidFill>
                <a:latin typeface="方正舒体" pitchFamily="2" charset="-122"/>
                <a:ea typeface="方正舒体" pitchFamily="2" charset="-122"/>
                <a:cs typeface="+mn-ea"/>
                <a:sym typeface="+mn-ea"/>
              </a:rPr>
              <a:t>（软件</a:t>
            </a:r>
            <a:r>
              <a:rPr lang="zh-CN" altLang="en-US" sz="6000" dirty="0" smtClean="0">
                <a:solidFill>
                  <a:schemeClr val="bg1"/>
                </a:solidFill>
                <a:latin typeface="方正舒体" pitchFamily="2" charset="-122"/>
                <a:ea typeface="方正舒体" pitchFamily="2" charset="-122"/>
                <a:cs typeface="+mn-ea"/>
                <a:sym typeface="+mn-ea"/>
              </a:rPr>
              <a:t>）</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923330"/>
          </a:xfrm>
          <a:prstGeom prst="rect">
            <a:avLst/>
          </a:prstGeom>
          <a:noFill/>
          <a:ln>
            <a:noFill/>
          </a:ln>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1</a:t>
            </a:r>
            <a:r>
              <a:rPr lang="zh-CN" altLang="en-US" sz="3600" dirty="0" smtClean="0">
                <a:solidFill>
                  <a:srgbClr val="000000"/>
                </a:solidFill>
                <a:latin typeface="+mn-ea"/>
                <a:cs typeface="+mn-ea"/>
                <a:sym typeface="+mn-ea"/>
              </a:rPr>
              <a:t>、对</a:t>
            </a:r>
            <a:r>
              <a:rPr lang="zh-CN" altLang="en-US" sz="3600" dirty="0" smtClean="0">
                <a:solidFill>
                  <a:srgbClr val="000000"/>
                </a:solidFill>
                <a:latin typeface="+mn-ea"/>
                <a:cs typeface="+mn-ea"/>
                <a:sym typeface="+mn-ea"/>
              </a:rPr>
              <a:t>售后服务内容的要求</a:t>
            </a:r>
            <a:endParaRPr lang="en-US" altLang="zh-CN" sz="3600" dirty="0" smtClean="0">
              <a:solidFill>
                <a:srgbClr val="000000"/>
              </a:solidFill>
              <a:latin typeface="+mn-ea"/>
              <a:cs typeface="+mn-ea"/>
              <a:sym typeface="+mn-ea"/>
            </a:endParaRPr>
          </a:p>
        </p:txBody>
      </p:sp>
      <p:sp>
        <p:nvSpPr>
          <p:cNvPr id="14" name="文本框 9"/>
          <p:cNvSpPr txBox="1"/>
          <p:nvPr/>
        </p:nvSpPr>
        <p:spPr>
          <a:xfrm>
            <a:off x="688975" y="3587750"/>
            <a:ext cx="6448426" cy="825419"/>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2</a:t>
            </a:r>
            <a:r>
              <a:rPr lang="zh-CN" altLang="en-US" sz="3600" dirty="0" smtClean="0">
                <a:latin typeface="+mn-ea"/>
                <a:cs typeface="+mn-ea"/>
                <a:sym typeface="+mn-ea"/>
              </a:rPr>
              <a:t>、</a:t>
            </a:r>
            <a:r>
              <a:rPr lang="zh-CN" altLang="en-US" sz="3600" dirty="0" smtClean="0">
                <a:latin typeface="+mn-ea"/>
                <a:cs typeface="+mn-ea"/>
                <a:sym typeface="+mn-ea"/>
              </a:rPr>
              <a:t>对售后服务标准的要求</a:t>
            </a:r>
            <a:endParaRPr lang="en-US" altLang="zh-CN" sz="3600" dirty="0" smtClean="0">
              <a:latin typeface="+mn-ea"/>
              <a:cs typeface="+mn-ea"/>
              <a:sym typeface="+mn-ea"/>
            </a:endParaRPr>
          </a:p>
        </p:txBody>
      </p:sp>
      <p:sp>
        <p:nvSpPr>
          <p:cNvPr id="16" name="文本框 9"/>
          <p:cNvSpPr txBox="1"/>
          <p:nvPr/>
        </p:nvSpPr>
        <p:spPr>
          <a:xfrm>
            <a:off x="701674" y="4806950"/>
            <a:ext cx="7032626" cy="923330"/>
          </a:xfrm>
          <a:prstGeom prst="rect">
            <a:avLst/>
          </a:prstGeom>
          <a:noFill/>
          <a:ln>
            <a:noFill/>
          </a:ln>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3</a:t>
            </a:r>
            <a:r>
              <a:rPr lang="zh-CN" altLang="en-US" sz="3600" dirty="0" smtClean="0">
                <a:solidFill>
                  <a:srgbClr val="000000"/>
                </a:solidFill>
                <a:latin typeface="+mn-ea"/>
                <a:cs typeface="+mn-ea"/>
                <a:sym typeface="+mn-ea"/>
              </a:rPr>
              <a:t>、</a:t>
            </a:r>
            <a:r>
              <a:rPr lang="zh-CN" altLang="en-US" sz="3600" dirty="0" smtClean="0">
                <a:solidFill>
                  <a:srgbClr val="000000"/>
                </a:solidFill>
                <a:latin typeface="+mn-ea"/>
                <a:cs typeface="+mn-ea"/>
                <a:sym typeface="+mn-ea"/>
              </a:rPr>
              <a:t>对售后服务点工作流程的要求</a:t>
            </a:r>
            <a:endParaRPr lang="en-US" altLang="zh-CN" sz="3600" dirty="0" smtClean="0">
              <a:solidFill>
                <a:srgbClr val="000000"/>
              </a:solidFill>
              <a:latin typeface="+mn-ea"/>
              <a:cs typeface="+mn-ea"/>
              <a:sym typeface="+mn-ea"/>
            </a:endParaRPr>
          </a:p>
        </p:txBody>
      </p:sp>
      <p:sp>
        <p:nvSpPr>
          <p:cNvPr id="17" name="文本框 9"/>
          <p:cNvSpPr txBox="1"/>
          <p:nvPr/>
        </p:nvSpPr>
        <p:spPr>
          <a:xfrm>
            <a:off x="688975" y="5943580"/>
            <a:ext cx="6448426" cy="906915"/>
          </a:xfrm>
          <a:prstGeom prst="rect">
            <a:avLst/>
          </a:prstGeom>
          <a:noFill/>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4</a:t>
            </a:r>
            <a:r>
              <a:rPr lang="zh-CN" altLang="en-US" sz="4000" b="1" i="1" dirty="0" smtClean="0">
                <a:solidFill>
                  <a:srgbClr val="00B050"/>
                </a:solidFill>
                <a:latin typeface="+mn-ea"/>
                <a:cs typeface="+mn-ea"/>
                <a:sym typeface="+mn-ea"/>
              </a:rPr>
              <a:t>、对</a:t>
            </a:r>
            <a:r>
              <a:rPr lang="zh-CN" altLang="en-US" sz="4000" b="1" i="1" dirty="0" smtClean="0">
                <a:solidFill>
                  <a:srgbClr val="00B050"/>
                </a:solidFill>
                <a:latin typeface="+mn-ea"/>
                <a:cs typeface="+mn-ea"/>
                <a:sym typeface="+mn-ea"/>
              </a:rPr>
              <a:t>服务工作质量的评估</a:t>
            </a:r>
            <a:endParaRPr lang="zh-CN" altLang="en-US" sz="4000" b="1" i="1" dirty="0">
              <a:solidFill>
                <a:srgbClr val="00B050"/>
              </a:solidFill>
              <a:latin typeface="+mn-ea"/>
              <a:cs typeface="+mn-ea"/>
              <a:sym typeface="+mn-ea"/>
            </a:endParaRPr>
          </a:p>
        </p:txBody>
      </p:sp>
      <p:sp>
        <p:nvSpPr>
          <p:cNvPr id="18" name="右箭头 17"/>
          <p:cNvSpPr/>
          <p:nvPr/>
        </p:nvSpPr>
        <p:spPr>
          <a:xfrm>
            <a:off x="7772400" y="60579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74" name="Picture 2"/>
          <p:cNvPicPr>
            <a:picLocks noChangeAspect="1" noChangeArrowheads="1"/>
          </p:cNvPicPr>
          <p:nvPr/>
        </p:nvPicPr>
        <p:blipFill>
          <a:blip r:embed="rId4" cstate="print"/>
          <a:srcRect/>
          <a:stretch>
            <a:fillRect/>
          </a:stretch>
        </p:blipFill>
        <p:spPr bwMode="auto">
          <a:xfrm>
            <a:off x="10112375" y="1847850"/>
            <a:ext cx="10672786" cy="73088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
          <p:cNvSpPr txBox="1">
            <a:spLocks noChangeArrowheads="1"/>
          </p:cNvSpPr>
          <p:nvPr>
            <p:custDataLst>
              <p:tags r:id="rId1"/>
            </p:custDataLst>
          </p:nvPr>
        </p:nvSpPr>
        <p:spPr bwMode="auto">
          <a:xfrm>
            <a:off x="3972107" y="3368061"/>
            <a:ext cx="2247567" cy="2246630"/>
          </a:xfrm>
          <a:prstGeom prst="rect">
            <a:avLst/>
          </a:prstGeom>
          <a:noFill/>
          <a:ln w="9525">
            <a:noFill/>
            <a:miter lim="800000"/>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r" eaLnBrk="1" hangingPunct="1"/>
            <a:r>
              <a:rPr lang="en-US" altLang="zh-CN" sz="14600" b="1" dirty="0" smtClean="0">
                <a:solidFill>
                  <a:srgbClr val="314865"/>
                </a:solidFill>
                <a:latin typeface="Arial" panose="020B0604020202020204"/>
                <a:ea typeface="微软雅黑" panose="020B0503020204020204" charset="-122"/>
                <a:cs typeface="Times New Roman" panose="02020603050405020304" pitchFamily="18" charset="0"/>
                <a:sym typeface="Arial" panose="020B0604020202020204"/>
              </a:rPr>
              <a:t>03</a:t>
            </a:r>
            <a:endParaRPr lang="en-US" sz="14600" b="1" dirty="0">
              <a:solidFill>
                <a:srgbClr val="314865"/>
              </a:solidFill>
              <a:latin typeface="Arial" panose="020B0604020202020204"/>
              <a:ea typeface="微软雅黑" panose="020B0503020204020204" charset="-122"/>
              <a:cs typeface="Times New Roman" panose="02020603050405020304" pitchFamily="18" charset="0"/>
              <a:sym typeface="Arial" panose="020B0604020202020204"/>
            </a:endParaRPr>
          </a:p>
        </p:txBody>
      </p:sp>
      <p:sp>
        <p:nvSpPr>
          <p:cNvPr id="32" name="矩形 31"/>
          <p:cNvSpPr/>
          <p:nvPr/>
        </p:nvSpPr>
        <p:spPr>
          <a:xfrm>
            <a:off x="7505700" y="3814445"/>
            <a:ext cx="14300200" cy="1354217"/>
          </a:xfrm>
          <a:prstGeom prst="rect">
            <a:avLst/>
          </a:prstGeom>
        </p:spPr>
        <p:txBody>
          <a:bodyPr wrap="square" lIns="0" tIns="0" rIns="0" bIns="0">
            <a:spAutoFit/>
          </a:bodyPr>
          <a:lstStyle/>
          <a:p>
            <a:pPr algn="dist"/>
            <a:r>
              <a:rPr lang="zh-CN" altLang="en-US" sz="8800" b="1" dirty="0" smtClean="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rPr>
              <a:t>如何落实这样一个标准</a:t>
            </a:r>
            <a:r>
              <a:rPr lang="zh-CN" altLang="en-US" sz="8800" b="1" dirty="0" smtClean="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rPr>
              <a:t>？</a:t>
            </a:r>
            <a:endParaRPr lang="en-US" altLang="zh-CN" sz="8800" b="1" dirty="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endParaRPr>
          </a:p>
        </p:txBody>
      </p:sp>
      <p:sp>
        <p:nvSpPr>
          <p:cNvPr id="24" name="矩形 23"/>
          <p:cNvSpPr/>
          <p:nvPr/>
        </p:nvSpPr>
        <p:spPr>
          <a:xfrm>
            <a:off x="3302000" y="-15240"/>
            <a:ext cx="3587115" cy="317881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5" name="矩形 24"/>
          <p:cNvSpPr/>
          <p:nvPr/>
        </p:nvSpPr>
        <p:spPr>
          <a:xfrm>
            <a:off x="3141345" y="5760085"/>
            <a:ext cx="3747770" cy="3651885"/>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5" name="图片 4" descr="微信图片_20191105120019"/>
          <p:cNvPicPr>
            <a:picLocks noChangeAspect="1"/>
          </p:cNvPicPr>
          <p:nvPr/>
        </p:nvPicPr>
        <p:blipFill>
          <a:blip r:embed="rId4" cstate="print"/>
          <a:stretch>
            <a:fillRect/>
          </a:stretch>
        </p:blipFill>
        <p:spPr>
          <a:xfrm>
            <a:off x="438150" y="3368040"/>
            <a:ext cx="2003425" cy="2003425"/>
          </a:xfrm>
          <a:prstGeom prst="rect">
            <a:avLst/>
          </a:prstGeom>
        </p:spPr>
      </p:pic>
      <p:sp>
        <p:nvSpPr>
          <p:cNvPr id="6" name="矩形 5"/>
          <p:cNvSpPr/>
          <p:nvPr/>
        </p:nvSpPr>
        <p:spPr>
          <a:xfrm>
            <a:off x="18904279" y="850882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5867400" y="690332"/>
            <a:ext cx="102235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售后服务点评价规程</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558799" y="2190750"/>
            <a:ext cx="5130801" cy="923330"/>
          </a:xfrm>
          <a:prstGeom prst="rect">
            <a:avLst/>
          </a:prstGeom>
          <a:solidFill>
            <a:schemeClr val="bg2">
              <a:lumMod val="90000"/>
            </a:schemeClr>
          </a:solidFill>
          <a:ln>
            <a:noFill/>
          </a:ln>
        </p:spPr>
        <p:txBody>
          <a:bodyPr wrap="square" rtlCol="0" anchor="t">
            <a:spAutoFit/>
          </a:bodyPr>
          <a:lstStyle/>
          <a:p>
            <a:pPr algn="l" fontAlgn="auto">
              <a:lnSpc>
                <a:spcPct val="150000"/>
              </a:lnSpc>
            </a:pPr>
            <a:r>
              <a:rPr lang="en-US" altLang="zh-CN" sz="3600" dirty="0" smtClean="0">
                <a:solidFill>
                  <a:srgbClr val="000000"/>
                </a:solidFill>
                <a:latin typeface="+mn-ea"/>
                <a:cs typeface="+mn-ea"/>
                <a:sym typeface="+mn-ea"/>
              </a:rPr>
              <a:t>1</a:t>
            </a:r>
            <a:r>
              <a:rPr lang="zh-CN" altLang="en-US" sz="3600" dirty="0" smtClean="0">
                <a:solidFill>
                  <a:srgbClr val="000000"/>
                </a:solidFill>
                <a:latin typeface="+mn-ea"/>
                <a:cs typeface="+mn-ea"/>
                <a:sym typeface="+mn-ea"/>
              </a:rPr>
              <a:t>、评价人的资格</a:t>
            </a:r>
            <a:endParaRPr lang="en-US" altLang="zh-CN" sz="3600" dirty="0" smtClean="0">
              <a:solidFill>
                <a:srgbClr val="000000"/>
              </a:solidFill>
              <a:latin typeface="+mn-ea"/>
              <a:cs typeface="+mn-ea"/>
              <a:sym typeface="+mn-ea"/>
            </a:endParaRPr>
          </a:p>
        </p:txBody>
      </p:sp>
      <p:sp>
        <p:nvSpPr>
          <p:cNvPr id="14" name="文本框 9"/>
          <p:cNvSpPr txBox="1"/>
          <p:nvPr/>
        </p:nvSpPr>
        <p:spPr>
          <a:xfrm>
            <a:off x="6111875" y="2178050"/>
            <a:ext cx="5127625" cy="946150"/>
          </a:xfrm>
          <a:prstGeom prst="rect">
            <a:avLst/>
          </a:prstGeom>
          <a:solidFill>
            <a:schemeClr val="bg2">
              <a:lumMod val="90000"/>
            </a:schemeClr>
          </a:solidFill>
          <a:ln>
            <a:noFill/>
          </a:ln>
        </p:spPr>
        <p:txBody>
          <a:bodyPr wrap="square" rtlCol="0" anchor="t">
            <a:spAutoFit/>
          </a:bodyPr>
          <a:lstStyle/>
          <a:p>
            <a:pPr>
              <a:lnSpc>
                <a:spcPct val="150000"/>
              </a:lnSpc>
            </a:pPr>
            <a:r>
              <a:rPr lang="en-US" altLang="zh-CN" sz="3600" dirty="0" smtClean="0">
                <a:solidFill>
                  <a:srgbClr val="000000"/>
                </a:solidFill>
                <a:latin typeface="+mn-ea"/>
                <a:cs typeface="+mn-ea"/>
                <a:sym typeface="+mn-ea"/>
              </a:rPr>
              <a:t>2</a:t>
            </a:r>
            <a:r>
              <a:rPr lang="zh-CN" altLang="en-US" sz="3600" dirty="0" smtClean="0">
                <a:solidFill>
                  <a:srgbClr val="000000"/>
                </a:solidFill>
                <a:latin typeface="+mn-ea"/>
                <a:cs typeface="+mn-ea"/>
                <a:sym typeface="+mn-ea"/>
              </a:rPr>
              <a:t>、评价人的责任、义务</a:t>
            </a:r>
            <a:endParaRPr lang="en-US" altLang="zh-CN" sz="3600" dirty="0" smtClean="0">
              <a:solidFill>
                <a:srgbClr val="000000"/>
              </a:solidFill>
              <a:latin typeface="+mn-ea"/>
              <a:cs typeface="+mn-ea"/>
              <a:sym typeface="+mn-ea"/>
            </a:endParaRPr>
          </a:p>
        </p:txBody>
      </p:sp>
      <p:sp>
        <p:nvSpPr>
          <p:cNvPr id="16" name="文本框 9"/>
          <p:cNvSpPr txBox="1"/>
          <p:nvPr/>
        </p:nvSpPr>
        <p:spPr>
          <a:xfrm>
            <a:off x="11785600" y="2165350"/>
            <a:ext cx="5143500" cy="923330"/>
          </a:xfrm>
          <a:prstGeom prst="rect">
            <a:avLst/>
          </a:prstGeom>
          <a:solidFill>
            <a:schemeClr val="bg2">
              <a:lumMod val="90000"/>
            </a:schemeClr>
          </a:solidFill>
          <a:ln>
            <a:noFill/>
          </a:ln>
        </p:spPr>
        <p:txBody>
          <a:bodyPr wrap="square" rtlCol="0" anchor="t">
            <a:spAutoFit/>
          </a:bodyPr>
          <a:lstStyle/>
          <a:p>
            <a:pPr fontAlgn="auto">
              <a:lnSpc>
                <a:spcPct val="150000"/>
              </a:lnSpc>
            </a:pPr>
            <a:r>
              <a:rPr lang="en-US" altLang="zh-CN" sz="3600" dirty="0" smtClean="0">
                <a:solidFill>
                  <a:srgbClr val="000000"/>
                </a:solidFill>
                <a:latin typeface="+mn-ea"/>
                <a:cs typeface="+mn-ea"/>
                <a:sym typeface="+mn-ea"/>
              </a:rPr>
              <a:t>3</a:t>
            </a:r>
            <a:r>
              <a:rPr lang="zh-CN" altLang="en-US" sz="3600" dirty="0" smtClean="0">
                <a:solidFill>
                  <a:srgbClr val="000000"/>
                </a:solidFill>
                <a:latin typeface="+mn-ea"/>
                <a:cs typeface="+mn-ea"/>
                <a:sym typeface="+mn-ea"/>
              </a:rPr>
              <a:t>、评价结果备案制</a:t>
            </a:r>
            <a:endParaRPr lang="en-US" altLang="zh-CN" sz="3600" dirty="0" smtClean="0">
              <a:solidFill>
                <a:srgbClr val="000000"/>
              </a:solidFill>
              <a:latin typeface="+mn-ea"/>
              <a:cs typeface="+mn-ea"/>
              <a:sym typeface="+mn-ea"/>
            </a:endParaRPr>
          </a:p>
        </p:txBody>
      </p:sp>
      <p:sp>
        <p:nvSpPr>
          <p:cNvPr id="17" name="文本框 9"/>
          <p:cNvSpPr txBox="1"/>
          <p:nvPr/>
        </p:nvSpPr>
        <p:spPr>
          <a:xfrm>
            <a:off x="17360901" y="2133580"/>
            <a:ext cx="5168900" cy="923330"/>
          </a:xfrm>
          <a:prstGeom prst="rect">
            <a:avLst/>
          </a:prstGeom>
          <a:solidFill>
            <a:schemeClr val="bg2">
              <a:lumMod val="90000"/>
            </a:schemeClr>
          </a:solidFill>
          <a:ln>
            <a:noFill/>
          </a:ln>
        </p:spPr>
        <p:txBody>
          <a:bodyPr wrap="square" rtlCol="0" anchor="t">
            <a:spAutoFit/>
          </a:bodyPr>
          <a:lstStyle/>
          <a:p>
            <a:pPr>
              <a:lnSpc>
                <a:spcPct val="150000"/>
              </a:lnSpc>
            </a:pPr>
            <a:r>
              <a:rPr lang="en-US" altLang="zh-CN" sz="3600" dirty="0" smtClean="0">
                <a:solidFill>
                  <a:srgbClr val="000000"/>
                </a:solidFill>
                <a:latin typeface="+mn-ea"/>
                <a:cs typeface="+mn-ea"/>
                <a:sym typeface="+mn-ea"/>
              </a:rPr>
              <a:t>4</a:t>
            </a:r>
            <a:r>
              <a:rPr lang="zh-CN" altLang="en-US" sz="3600" dirty="0" smtClean="0">
                <a:solidFill>
                  <a:srgbClr val="000000"/>
                </a:solidFill>
                <a:latin typeface="+mn-ea"/>
                <a:cs typeface="+mn-ea"/>
                <a:sym typeface="+mn-ea"/>
              </a:rPr>
              <a:t>、煤改气地区政策</a:t>
            </a:r>
            <a:endParaRPr lang="zh-CN" altLang="en-US" sz="3600" dirty="0">
              <a:solidFill>
                <a:srgbClr val="000000"/>
              </a:solidFill>
              <a:latin typeface="+mn-ea"/>
              <a:cs typeface="+mn-ea"/>
              <a:sym typeface="+mn-ea"/>
            </a:endParaRPr>
          </a:p>
        </p:txBody>
      </p:sp>
      <p:sp>
        <p:nvSpPr>
          <p:cNvPr id="15" name="矩形 14"/>
          <p:cNvSpPr/>
          <p:nvPr/>
        </p:nvSpPr>
        <p:spPr>
          <a:xfrm>
            <a:off x="558800" y="3111500"/>
            <a:ext cx="5130800" cy="4749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zh-CN" sz="3600" b="1" dirty="0" smtClean="0">
              <a:solidFill>
                <a:srgbClr val="610303"/>
              </a:solidFill>
              <a:latin typeface="华文隶书" pitchFamily="2" charset="-122"/>
              <a:ea typeface="华文隶书" pitchFamily="2" charset="-122"/>
            </a:endParaRPr>
          </a:p>
          <a:p>
            <a:r>
              <a:rPr lang="zh-CN" altLang="zh-CN" sz="3600" b="1" dirty="0" smtClean="0">
                <a:solidFill>
                  <a:srgbClr val="610303"/>
                </a:solidFill>
                <a:latin typeface="华文隶书" pitchFamily="2" charset="-122"/>
                <a:ea typeface="华文隶书" pitchFamily="2" charset="-122"/>
              </a:rPr>
              <a:t>壁挂</a:t>
            </a:r>
            <a:r>
              <a:rPr lang="zh-CN" altLang="zh-CN" sz="3600" b="1" dirty="0" smtClean="0">
                <a:solidFill>
                  <a:srgbClr val="610303"/>
                </a:solidFill>
                <a:latin typeface="华文隶书" pitchFamily="2" charset="-122"/>
                <a:ea typeface="华文隶书" pitchFamily="2" charset="-122"/>
              </a:rPr>
              <a:t>炉整机厂、暖通集成商、特约服务商等愿意执行此标准的组织，经向本标准发布人提出申请，经标准发布人备案认可即可获得评价资格。</a:t>
            </a:r>
            <a:endParaRPr lang="zh-CN" altLang="en-US" sz="3600" b="1" dirty="0">
              <a:solidFill>
                <a:srgbClr val="610303"/>
              </a:solidFill>
              <a:latin typeface="华文隶书" pitchFamily="2" charset="-122"/>
              <a:ea typeface="华文隶书" pitchFamily="2" charset="-122"/>
            </a:endParaRPr>
          </a:p>
        </p:txBody>
      </p:sp>
      <p:sp>
        <p:nvSpPr>
          <p:cNvPr id="19" name="矩形 18"/>
          <p:cNvSpPr/>
          <p:nvPr/>
        </p:nvSpPr>
        <p:spPr>
          <a:xfrm>
            <a:off x="6108700" y="3098800"/>
            <a:ext cx="5130800" cy="4749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zh-CN" sz="3600" b="1" dirty="0" smtClean="0">
              <a:solidFill>
                <a:srgbClr val="610303"/>
              </a:solidFill>
              <a:latin typeface="华文隶书" pitchFamily="2" charset="-122"/>
              <a:ea typeface="华文隶书" pitchFamily="2" charset="-122"/>
            </a:endParaRPr>
          </a:p>
          <a:p>
            <a:r>
              <a:rPr lang="zh-CN" altLang="zh-CN" sz="3600" b="1" dirty="0" smtClean="0">
                <a:solidFill>
                  <a:srgbClr val="610303"/>
                </a:solidFill>
                <a:latin typeface="华文隶书" pitchFamily="2" charset="-122"/>
                <a:ea typeface="华文隶书" pitchFamily="2" charset="-122"/>
              </a:rPr>
              <a:t>评价</a:t>
            </a:r>
            <a:r>
              <a:rPr lang="zh-CN" altLang="zh-CN" sz="3600" b="1" dirty="0" smtClean="0">
                <a:solidFill>
                  <a:srgbClr val="610303"/>
                </a:solidFill>
                <a:latin typeface="华文隶书" pitchFamily="2" charset="-122"/>
                <a:ea typeface="华文隶书" pitchFamily="2" charset="-122"/>
              </a:rPr>
              <a:t>人采用此标准对售后服务点进行评价时必须认真负责的落实每一项评价指标，并对评价结果的真实性、有效性承担全部责任</a:t>
            </a:r>
          </a:p>
        </p:txBody>
      </p:sp>
      <p:sp>
        <p:nvSpPr>
          <p:cNvPr id="20" name="矩形 19"/>
          <p:cNvSpPr/>
          <p:nvPr/>
        </p:nvSpPr>
        <p:spPr>
          <a:xfrm>
            <a:off x="11785600" y="3086100"/>
            <a:ext cx="5130800" cy="4749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3200" b="1" dirty="0" smtClean="0">
                <a:solidFill>
                  <a:srgbClr val="610303"/>
                </a:solidFill>
                <a:latin typeface="华文隶书" pitchFamily="2" charset="-122"/>
                <a:ea typeface="华文隶书" pitchFamily="2" charset="-122"/>
              </a:rPr>
              <a:t>评价人自主决定是否将其评价结果向标准发布人备案。对于主动备案的标准发布人将对其提交的全部备案资料进行形式审查（或实地审查），根据审查结果决定是否接受其备案，对于接受备案的发放备案认定书</a:t>
            </a:r>
          </a:p>
        </p:txBody>
      </p:sp>
      <p:sp>
        <p:nvSpPr>
          <p:cNvPr id="21" name="矩形 20"/>
          <p:cNvSpPr/>
          <p:nvPr/>
        </p:nvSpPr>
        <p:spPr>
          <a:xfrm>
            <a:off x="17399000" y="3060700"/>
            <a:ext cx="5130800" cy="4749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3200" b="1" dirty="0" smtClean="0">
                <a:solidFill>
                  <a:srgbClr val="610303"/>
                </a:solidFill>
                <a:latin typeface="华文隶书" pitchFamily="2" charset="-122"/>
                <a:ea typeface="华文隶书" pitchFamily="2" charset="-122"/>
              </a:rPr>
              <a:t>可充分利用当地资源，比如售后人员、网点、交通工具、场地等资源，就地独立或联合开展安装售后服务工作，减少售后服务费用、提升反应</a:t>
            </a:r>
            <a:r>
              <a:rPr lang="zh-CN" altLang="zh-CN" sz="3200" b="1" dirty="0" smtClean="0">
                <a:solidFill>
                  <a:srgbClr val="610303"/>
                </a:solidFill>
                <a:latin typeface="华文隶书" pitchFamily="2" charset="-122"/>
                <a:ea typeface="华文隶书" pitchFamily="2" charset="-122"/>
              </a:rPr>
              <a:t>速度</a:t>
            </a:r>
            <a:r>
              <a:rPr lang="zh-CN" altLang="en-US" sz="3200" b="1" dirty="0" smtClean="0">
                <a:solidFill>
                  <a:srgbClr val="610303"/>
                </a:solidFill>
                <a:latin typeface="华文隶书" pitchFamily="2" charset="-122"/>
                <a:ea typeface="华文隶书" pitchFamily="2" charset="-122"/>
              </a:rPr>
              <a:t>。</a:t>
            </a:r>
            <a:r>
              <a:rPr lang="zh-CN" altLang="zh-CN" sz="3200" b="1" dirty="0" smtClean="0">
                <a:solidFill>
                  <a:srgbClr val="610303"/>
                </a:solidFill>
                <a:latin typeface="华文隶书" pitchFamily="2" charset="-122"/>
                <a:ea typeface="华文隶书" pitchFamily="2" charset="-122"/>
              </a:rPr>
              <a:t>相关要求酌情适当降低，场地、人员等可酌情减少</a:t>
            </a:r>
            <a:endParaRPr lang="zh-CN" altLang="en-US" sz="3200" b="1" dirty="0" smtClean="0">
              <a:solidFill>
                <a:srgbClr val="610303"/>
              </a:solidFill>
              <a:latin typeface="华文隶书" pitchFamily="2" charset="-122"/>
              <a:ea typeface="华文隶书" pitchFamily="2" charset="-122"/>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7320487" y="3929493"/>
            <a:ext cx="8759284" cy="1107440"/>
          </a:xfrm>
          <a:prstGeom prst="rect">
            <a:avLst/>
          </a:prstGeom>
        </p:spPr>
        <p:txBody>
          <a:bodyPr wrap="square" lIns="0" tIns="0" rIns="0" bIns="0">
            <a:spAutoFit/>
          </a:bodyPr>
          <a:lstStyle/>
          <a:p>
            <a:pPr algn="dist"/>
            <a:r>
              <a:rPr lang="zh-CN" altLang="en-US" sz="7200" b="1" dirty="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rPr>
              <a:t>谢谢大家！</a:t>
            </a:r>
          </a:p>
        </p:txBody>
      </p:sp>
      <p:pic>
        <p:nvPicPr>
          <p:cNvPr id="5" name="图片 4" descr="微信图片_20191105120019"/>
          <p:cNvPicPr>
            <a:picLocks noChangeAspect="1"/>
          </p:cNvPicPr>
          <p:nvPr/>
        </p:nvPicPr>
        <p:blipFill>
          <a:blip r:embed="rId2" cstate="print"/>
          <a:stretch>
            <a:fillRect/>
          </a:stretch>
        </p:blipFill>
        <p:spPr>
          <a:xfrm>
            <a:off x="306073" y="341316"/>
            <a:ext cx="852814" cy="852814"/>
          </a:xfrm>
          <a:prstGeom prst="rect">
            <a:avLst/>
          </a:prstGeom>
        </p:spPr>
      </p:pic>
      <p:sp>
        <p:nvSpPr>
          <p:cNvPr id="4" name="矩形 3"/>
          <p:cNvSpPr/>
          <p:nvPr/>
        </p:nvSpPr>
        <p:spPr>
          <a:xfrm>
            <a:off x="18206085" y="341630"/>
            <a:ext cx="4794885"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solidFill>
                  <a:schemeClr val="bg2"/>
                </a:solidFill>
                <a:effectLst>
                  <a:innerShdw blurRad="63500" dist="50800" dir="13500000">
                    <a:srgbClr val="000000">
                      <a:alpha val="50000"/>
                    </a:srgbClr>
                  </a:innerShdw>
                </a:effectLst>
                <a:uLnTx/>
                <a:uFillTx/>
                <a:latin typeface="+mn-lt"/>
                <a:ea typeface="+mn-ea"/>
                <a:cs typeface="+mn-cs"/>
              </a:rPr>
              <a:t>2019</a:t>
            </a:r>
            <a:r>
              <a:rPr kumimoji="0" lang="zh-CN" altLang="en-US" sz="2800" b="1" u="none" strike="noStrike" kern="1200" cap="none" spc="0" normalizeH="0" baseline="0" noProof="0">
                <a:solidFill>
                  <a:schemeClr val="bg2"/>
                </a:solidFill>
                <a:effectLst>
                  <a:innerShdw blurRad="63500" dist="50800" dir="13500000">
                    <a:srgbClr val="000000">
                      <a:alpha val="50000"/>
                    </a:srgbClr>
                  </a:innerShdw>
                </a:effectLst>
                <a:uLnTx/>
                <a:uFillTx/>
                <a:latin typeface="+mn-lt"/>
                <a:ea typeface="+mn-ea"/>
                <a:cs typeface="+mn-cs"/>
              </a:rPr>
              <a:t>壁挂炉标准公益大讲堂</a:t>
            </a:r>
          </a:p>
        </p:txBody>
      </p:sp>
      <p:sp>
        <p:nvSpPr>
          <p:cNvPr id="7" name="矩形 6"/>
          <p:cNvSpPr/>
          <p:nvPr/>
        </p:nvSpPr>
        <p:spPr>
          <a:xfrm>
            <a:off x="18904279" y="850882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bg1">
              <a:lumMod val="95000"/>
            </a:schemeClr>
          </a:fgClr>
          <a:bgClr>
            <a:schemeClr val="bg1"/>
          </a:bgClr>
        </a:pattFill>
        <a:effectLst/>
      </p:bgPr>
    </p:bg>
    <p:spTree>
      <p:nvGrpSpPr>
        <p:cNvPr id="1" name=""/>
        <p:cNvGrpSpPr/>
        <p:nvPr/>
      </p:nvGrpSpPr>
      <p:grpSpPr>
        <a:xfrm>
          <a:off x="0" y="0"/>
          <a:ext cx="0" cy="0"/>
          <a:chOff x="0" y="0"/>
          <a:chExt cx="0" cy="0"/>
        </a:xfrm>
      </p:grpSpPr>
      <p:grpSp>
        <p:nvGrpSpPr>
          <p:cNvPr id="29" name="组合 28"/>
          <p:cNvGrpSpPr/>
          <p:nvPr/>
        </p:nvGrpSpPr>
        <p:grpSpPr>
          <a:xfrm>
            <a:off x="1158875" y="1023620"/>
            <a:ext cx="6228715" cy="1508125"/>
            <a:chOff x="4602145" y="211015"/>
            <a:chExt cx="2758272" cy="837788"/>
          </a:xfrm>
        </p:grpSpPr>
        <p:sp>
          <p:nvSpPr>
            <p:cNvPr id="30" name="流程图: 终止 29"/>
            <p:cNvSpPr/>
            <p:nvPr/>
          </p:nvSpPr>
          <p:spPr>
            <a:xfrm>
              <a:off x="5521569" y="566482"/>
              <a:ext cx="1838848" cy="482321"/>
            </a:xfrm>
            <a:prstGeom prst="flowChartTermina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31" name="流程图: 终止 30"/>
            <p:cNvSpPr/>
            <p:nvPr/>
          </p:nvSpPr>
          <p:spPr>
            <a:xfrm>
              <a:off x="4602145" y="211015"/>
              <a:ext cx="1838848" cy="482321"/>
            </a:xfrm>
            <a:prstGeom prst="flowChartTerminator">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32" name="流程图: 终止 31"/>
            <p:cNvSpPr/>
            <p:nvPr/>
          </p:nvSpPr>
          <p:spPr>
            <a:xfrm>
              <a:off x="5521569" y="526200"/>
              <a:ext cx="1838848" cy="482321"/>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grpSp>
      <p:sp>
        <p:nvSpPr>
          <p:cNvPr id="13" name="矩形 12"/>
          <p:cNvSpPr/>
          <p:nvPr/>
        </p:nvSpPr>
        <p:spPr>
          <a:xfrm>
            <a:off x="2604135" y="-52070"/>
            <a:ext cx="3190875" cy="448564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MH_Others_1"/>
          <p:cNvSpPr txBox="1"/>
          <p:nvPr>
            <p:custDataLst>
              <p:tags r:id="rId1"/>
            </p:custDataLst>
          </p:nvPr>
        </p:nvSpPr>
        <p:spPr>
          <a:xfrm>
            <a:off x="3075940" y="695008"/>
            <a:ext cx="2211070" cy="2031365"/>
          </a:xfrm>
          <a:prstGeom prst="rect">
            <a:avLst/>
          </a:prstGeom>
          <a:noFill/>
        </p:spPr>
        <p:txBody>
          <a:bodyPr vert="horz" wrap="square" lIns="0" tIns="0" rIns="0" bIns="0" rtlCol="0" anchor="ctr" anchorCtr="0">
            <a:spAutoFit/>
          </a:bodyPr>
          <a:lstStyle/>
          <a:p>
            <a:pPr algn="ctr"/>
            <a:r>
              <a:rPr lang="zh-CN" altLang="en-US" sz="6600" b="1" dirty="0">
                <a:solidFill>
                  <a:schemeClr val="bg1"/>
                </a:solidFill>
                <a:latin typeface="Arial" panose="020B0604020202020204"/>
                <a:ea typeface="微软雅黑" panose="020B0503020204020204" charset="-122"/>
                <a:sym typeface="Arial" panose="020B0604020202020204"/>
              </a:rPr>
              <a:t>目 </a:t>
            </a:r>
            <a:endParaRPr lang="en-US" altLang="zh-CN" sz="6600" b="1" dirty="0">
              <a:solidFill>
                <a:schemeClr val="bg1"/>
              </a:solidFill>
              <a:latin typeface="Arial" panose="020B0604020202020204"/>
              <a:ea typeface="微软雅黑" panose="020B0503020204020204" charset="-122"/>
              <a:sym typeface="Arial" panose="020B0604020202020204"/>
            </a:endParaRPr>
          </a:p>
          <a:p>
            <a:pPr algn="ctr"/>
            <a:r>
              <a:rPr lang="zh-CN" altLang="en-US" sz="6600" b="1" dirty="0">
                <a:solidFill>
                  <a:schemeClr val="bg1"/>
                </a:solidFill>
                <a:latin typeface="Arial" panose="020B0604020202020204"/>
                <a:ea typeface="微软雅黑" panose="020B0503020204020204" charset="-122"/>
                <a:sym typeface="Arial" panose="020B0604020202020204"/>
              </a:rPr>
              <a:t>录</a:t>
            </a:r>
          </a:p>
        </p:txBody>
      </p:sp>
      <p:sp>
        <p:nvSpPr>
          <p:cNvPr id="12" name="MH_Others_1"/>
          <p:cNvSpPr txBox="1"/>
          <p:nvPr>
            <p:custDataLst>
              <p:tags r:id="rId2"/>
            </p:custDataLst>
          </p:nvPr>
        </p:nvSpPr>
        <p:spPr>
          <a:xfrm>
            <a:off x="3092450" y="3016885"/>
            <a:ext cx="2211070" cy="430530"/>
          </a:xfrm>
          <a:prstGeom prst="rect">
            <a:avLst/>
          </a:prstGeom>
          <a:noFill/>
        </p:spPr>
        <p:txBody>
          <a:bodyPr vert="horz" wrap="square" lIns="0" tIns="0" rIns="0" bIns="0" rtlCol="0" anchor="ctr" anchorCtr="0">
            <a:spAutoFit/>
          </a:bodyPr>
          <a:lstStyle/>
          <a:p>
            <a:pPr algn="ctr"/>
            <a:r>
              <a:rPr lang="en-US" altLang="zh-CN" sz="2800" dirty="0">
                <a:solidFill>
                  <a:schemeClr val="bg1">
                    <a:lumMod val="95000"/>
                  </a:schemeClr>
                </a:solidFill>
                <a:latin typeface="Arial" panose="020B0604020202020204"/>
                <a:ea typeface="微软雅黑" panose="020B0503020204020204" charset="-122"/>
                <a:sym typeface="Arial" panose="020B0604020202020204"/>
              </a:rPr>
              <a:t>CONTENTS</a:t>
            </a:r>
          </a:p>
        </p:txBody>
      </p:sp>
      <p:sp>
        <p:nvSpPr>
          <p:cNvPr id="66" name="矩形 65"/>
          <p:cNvSpPr/>
          <p:nvPr/>
        </p:nvSpPr>
        <p:spPr>
          <a:xfrm>
            <a:off x="10568304" y="1287145"/>
            <a:ext cx="8075295" cy="769441"/>
          </a:xfrm>
          <a:prstGeom prst="rect">
            <a:avLst/>
          </a:prstGeom>
          <a:ln w="19050">
            <a:solidFill>
              <a:schemeClr val="bg1">
                <a:lumMod val="65000"/>
              </a:schemeClr>
            </a:solidFill>
            <a:prstDash val="lgDashDot"/>
          </a:ln>
        </p:spPr>
        <p:txBody>
          <a:bodyPr wrap="square">
            <a:spAutoFit/>
          </a:bodyPr>
          <a:lstStyle/>
          <a:p>
            <a:pPr algn="l"/>
            <a:r>
              <a:rPr lang="zh-CN" altLang="en-US" sz="4400" dirty="0" smtClean="0">
                <a:solidFill>
                  <a:schemeClr val="tx1">
                    <a:lumMod val="65000"/>
                    <a:lumOff val="35000"/>
                  </a:schemeClr>
                </a:solidFill>
                <a:latin typeface="+mn-ea"/>
                <a:sym typeface="Arial" panose="020B0604020202020204"/>
              </a:rPr>
              <a:t>为什么</a:t>
            </a:r>
            <a:r>
              <a:rPr lang="zh-CN" altLang="en-US" sz="4400" b="0" dirty="0" smtClean="0">
                <a:solidFill>
                  <a:schemeClr val="tx1">
                    <a:lumMod val="65000"/>
                    <a:lumOff val="35000"/>
                  </a:schemeClr>
                </a:solidFill>
                <a:latin typeface="+mn-ea"/>
                <a:sym typeface="Arial" panose="020B0604020202020204"/>
              </a:rPr>
              <a:t>需要这样一个标准？</a:t>
            </a:r>
            <a:endParaRPr lang="en-US" altLang="zh-CN" sz="4400" b="0" dirty="0">
              <a:solidFill>
                <a:schemeClr val="tx1">
                  <a:lumMod val="65000"/>
                  <a:lumOff val="35000"/>
                </a:schemeClr>
              </a:solidFill>
              <a:latin typeface="+mn-ea"/>
              <a:sym typeface="Arial" panose="020B0604020202020204"/>
            </a:endParaRPr>
          </a:p>
        </p:txBody>
      </p:sp>
      <p:sp>
        <p:nvSpPr>
          <p:cNvPr id="67" name="矩形 66"/>
          <p:cNvSpPr/>
          <p:nvPr/>
        </p:nvSpPr>
        <p:spPr>
          <a:xfrm>
            <a:off x="10568305" y="2785745"/>
            <a:ext cx="6871970" cy="768350"/>
          </a:xfrm>
          <a:prstGeom prst="rect">
            <a:avLst/>
          </a:prstGeom>
          <a:ln w="19050">
            <a:solidFill>
              <a:schemeClr val="bg1">
                <a:lumMod val="65000"/>
              </a:schemeClr>
            </a:solidFill>
            <a:prstDash val="lgDashDot"/>
          </a:ln>
        </p:spPr>
        <p:txBody>
          <a:bodyPr wrap="square">
            <a:spAutoFit/>
          </a:bodyPr>
          <a:lstStyle/>
          <a:p>
            <a:pPr algn="l" eaLnBrk="1" hangingPunct="1">
              <a:spcBef>
                <a:spcPct val="20000"/>
              </a:spcBef>
              <a:buClr>
                <a:schemeClr val="hlink"/>
              </a:buClr>
              <a:buSzPct val="65000"/>
              <a:buFont typeface="Wingdings" panose="05000000000000000000" pitchFamily="2" charset="2"/>
              <a:buNone/>
            </a:pPr>
            <a:r>
              <a:rPr lang="zh-CN" altLang="en-US" sz="4400" b="0" dirty="0" smtClean="0">
                <a:solidFill>
                  <a:schemeClr val="tx1">
                    <a:lumMod val="65000"/>
                    <a:lumOff val="35000"/>
                  </a:schemeClr>
                </a:solidFill>
                <a:latin typeface="Arial" panose="020B0604020202020204"/>
                <a:ea typeface="微软雅黑" panose="020B0503020204020204" charset="-122"/>
                <a:sym typeface="Arial" panose="020B0604020202020204"/>
              </a:rPr>
              <a:t>这是一个什么样的标准？</a:t>
            </a:r>
            <a:endParaRPr lang="en-US" altLang="zh-CN" sz="4400" b="0" dirty="0">
              <a:solidFill>
                <a:schemeClr val="tx1">
                  <a:lumMod val="65000"/>
                  <a:lumOff val="35000"/>
                </a:schemeClr>
              </a:solidFill>
              <a:latin typeface="Arial" panose="020B0604020202020204"/>
              <a:ea typeface="微软雅黑" panose="020B0503020204020204" charset="-122"/>
              <a:sym typeface="Arial" panose="020B0604020202020204"/>
            </a:endParaRPr>
          </a:p>
        </p:txBody>
      </p:sp>
      <p:sp>
        <p:nvSpPr>
          <p:cNvPr id="68" name="矩形 67"/>
          <p:cNvSpPr/>
          <p:nvPr/>
        </p:nvSpPr>
        <p:spPr>
          <a:xfrm>
            <a:off x="10568305" y="4255770"/>
            <a:ext cx="6871970" cy="768350"/>
          </a:xfrm>
          <a:prstGeom prst="rect">
            <a:avLst/>
          </a:prstGeom>
          <a:ln w="19050">
            <a:solidFill>
              <a:schemeClr val="bg1">
                <a:lumMod val="65000"/>
              </a:schemeClr>
            </a:solidFill>
            <a:prstDash val="lgDashDot"/>
          </a:ln>
        </p:spPr>
        <p:txBody>
          <a:bodyPr wrap="square">
            <a:spAutoFit/>
          </a:bodyPr>
          <a:lstStyle/>
          <a:p>
            <a:pPr algn="l" eaLnBrk="1" hangingPunct="1">
              <a:spcBef>
                <a:spcPct val="20000"/>
              </a:spcBef>
              <a:buClr>
                <a:schemeClr val="hlink"/>
              </a:buClr>
              <a:buSzPct val="65000"/>
              <a:buFont typeface="Wingdings" panose="05000000000000000000" pitchFamily="2" charset="2"/>
              <a:buNone/>
            </a:pPr>
            <a:r>
              <a:rPr lang="zh-CN" altLang="en-US" sz="4400" b="0" dirty="0" smtClean="0">
                <a:solidFill>
                  <a:schemeClr val="tx1">
                    <a:lumMod val="65000"/>
                    <a:lumOff val="35000"/>
                  </a:schemeClr>
                </a:solidFill>
                <a:latin typeface="Arial" panose="020B0604020202020204"/>
                <a:ea typeface="微软雅黑" panose="020B0503020204020204" charset="-122"/>
                <a:sym typeface="Arial" panose="020B0604020202020204"/>
              </a:rPr>
              <a:t>如何落实这样一个标准？</a:t>
            </a:r>
            <a:endParaRPr lang="en-US" altLang="zh-CN" sz="4400" b="0" dirty="0">
              <a:solidFill>
                <a:schemeClr val="tx1">
                  <a:lumMod val="65000"/>
                  <a:lumOff val="35000"/>
                </a:schemeClr>
              </a:solidFill>
              <a:latin typeface="Arial" panose="020B0604020202020204"/>
              <a:ea typeface="微软雅黑" panose="020B0503020204020204" charset="-122"/>
              <a:sym typeface="Arial" panose="020B0604020202020204"/>
            </a:endParaRPr>
          </a:p>
        </p:txBody>
      </p:sp>
      <p:grpSp>
        <p:nvGrpSpPr>
          <p:cNvPr id="15" name="组合 14"/>
          <p:cNvGrpSpPr/>
          <p:nvPr/>
        </p:nvGrpSpPr>
        <p:grpSpPr>
          <a:xfrm>
            <a:off x="8103870" y="1224280"/>
            <a:ext cx="1982470" cy="868680"/>
            <a:chOff x="4343050" y="1160643"/>
            <a:chExt cx="1752950" cy="605880"/>
          </a:xfrm>
          <a:effectLst>
            <a:outerShdw blurRad="50800" dist="50800" dir="5400000" algn="t" rotWithShape="0">
              <a:prstClr val="black">
                <a:alpha val="15000"/>
              </a:prstClr>
            </a:outerShdw>
          </a:effectLst>
        </p:grpSpPr>
        <p:grpSp>
          <p:nvGrpSpPr>
            <p:cNvPr id="3" name="组合 2"/>
            <p:cNvGrpSpPr/>
            <p:nvPr/>
          </p:nvGrpSpPr>
          <p:grpSpPr>
            <a:xfrm>
              <a:off x="4343050" y="1160643"/>
              <a:ext cx="1752950" cy="605880"/>
              <a:chOff x="4602145" y="211015"/>
              <a:chExt cx="2298560" cy="794460"/>
            </a:xfrm>
          </p:grpSpPr>
          <p:sp>
            <p:nvSpPr>
              <p:cNvPr id="24" name="流程图: 终止 23"/>
              <p:cNvSpPr/>
              <p:nvPr/>
            </p:nvSpPr>
            <p:spPr>
              <a:xfrm>
                <a:off x="5061857" y="523152"/>
                <a:ext cx="1838848" cy="482323"/>
              </a:xfrm>
              <a:prstGeom prst="flowChartTermina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Arial" panose="020B0604020202020204"/>
                  <a:ea typeface="微软雅黑" panose="020B0503020204020204" charset="-122"/>
                  <a:sym typeface="Arial" panose="020B0604020202020204"/>
                </a:endParaRPr>
              </a:p>
            </p:txBody>
          </p:sp>
          <p:sp>
            <p:nvSpPr>
              <p:cNvPr id="2" name="流程图: 终止 1"/>
              <p:cNvSpPr/>
              <p:nvPr/>
            </p:nvSpPr>
            <p:spPr>
              <a:xfrm>
                <a:off x="4602145" y="211015"/>
                <a:ext cx="1838848" cy="482321"/>
              </a:xfrm>
              <a:prstGeom prst="flowChartTerminator">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Arial" panose="020B0604020202020204"/>
                  <a:ea typeface="微软雅黑" panose="020B0503020204020204" charset="-122"/>
                  <a:sym typeface="Arial" panose="020B0604020202020204"/>
                </a:endParaRPr>
              </a:p>
            </p:txBody>
          </p:sp>
          <p:sp>
            <p:nvSpPr>
              <p:cNvPr id="23" name="流程图: 终止 22"/>
              <p:cNvSpPr/>
              <p:nvPr/>
            </p:nvSpPr>
            <p:spPr>
              <a:xfrm>
                <a:off x="5061857" y="479326"/>
                <a:ext cx="1838848" cy="482321"/>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panose="020B0604020202020204"/>
                  <a:ea typeface="微软雅黑" panose="020B0503020204020204" charset="-122"/>
                  <a:sym typeface="Arial" panose="020B0604020202020204"/>
                </a:endParaRPr>
              </a:p>
            </p:txBody>
          </p:sp>
        </p:grpSp>
        <p:sp>
          <p:nvSpPr>
            <p:cNvPr id="14" name="文本框 13"/>
            <p:cNvSpPr txBox="1"/>
            <p:nvPr/>
          </p:nvSpPr>
          <p:spPr>
            <a:xfrm>
              <a:off x="4872741" y="1179527"/>
              <a:ext cx="698643" cy="449981"/>
            </a:xfrm>
            <a:prstGeom prst="rect">
              <a:avLst/>
            </a:prstGeom>
            <a:noFill/>
          </p:spPr>
          <p:txBody>
            <a:bodyPr wrap="square" rtlCol="0">
              <a:spAutoFit/>
            </a:bodyPr>
            <a:lstStyle/>
            <a:p>
              <a:pPr algn="ctr"/>
              <a:r>
                <a:rPr lang="en-US" altLang="zh-CN" sz="3600" b="1" dirty="0">
                  <a:solidFill>
                    <a:srgbClr val="314865"/>
                  </a:solidFill>
                  <a:latin typeface="Arial" panose="020B0604020202020204"/>
                  <a:ea typeface="微软雅黑" panose="020B0503020204020204" charset="-122"/>
                  <a:sym typeface="Arial" panose="020B0604020202020204"/>
                </a:rPr>
                <a:t>01</a:t>
              </a:r>
            </a:p>
          </p:txBody>
        </p:sp>
      </p:grpSp>
      <p:grpSp>
        <p:nvGrpSpPr>
          <p:cNvPr id="16" name="组合 15"/>
          <p:cNvGrpSpPr/>
          <p:nvPr/>
        </p:nvGrpSpPr>
        <p:grpSpPr>
          <a:xfrm>
            <a:off x="8103870" y="2695575"/>
            <a:ext cx="1982470" cy="868680"/>
            <a:chOff x="4343050" y="2250972"/>
            <a:chExt cx="1752950" cy="605880"/>
          </a:xfrm>
          <a:effectLst>
            <a:outerShdw blurRad="50800" dist="50800" dir="5400000" algn="t" rotWithShape="0">
              <a:prstClr val="black">
                <a:alpha val="15000"/>
              </a:prstClr>
            </a:outerShdw>
          </a:effectLst>
        </p:grpSpPr>
        <p:grpSp>
          <p:nvGrpSpPr>
            <p:cNvPr id="50" name="组合 49"/>
            <p:cNvGrpSpPr/>
            <p:nvPr/>
          </p:nvGrpSpPr>
          <p:grpSpPr>
            <a:xfrm>
              <a:off x="4343050" y="2250972"/>
              <a:ext cx="1752950" cy="605880"/>
              <a:chOff x="4602145" y="211015"/>
              <a:chExt cx="2298560" cy="794460"/>
            </a:xfrm>
          </p:grpSpPr>
          <p:sp>
            <p:nvSpPr>
              <p:cNvPr id="51" name="流程图: 终止 50"/>
              <p:cNvSpPr/>
              <p:nvPr/>
            </p:nvSpPr>
            <p:spPr>
              <a:xfrm>
                <a:off x="5061857" y="523152"/>
                <a:ext cx="1838848" cy="482323"/>
              </a:xfrm>
              <a:prstGeom prst="flowChartTermina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Arial" panose="020B0604020202020204"/>
                  <a:ea typeface="微软雅黑" panose="020B0503020204020204" charset="-122"/>
                  <a:sym typeface="Arial" panose="020B0604020202020204"/>
                </a:endParaRPr>
              </a:p>
            </p:txBody>
          </p:sp>
          <p:sp>
            <p:nvSpPr>
              <p:cNvPr id="52" name="流程图: 终止 51"/>
              <p:cNvSpPr/>
              <p:nvPr/>
            </p:nvSpPr>
            <p:spPr>
              <a:xfrm>
                <a:off x="4602145" y="211015"/>
                <a:ext cx="1838848" cy="482321"/>
              </a:xfrm>
              <a:prstGeom prst="flowChartTerminator">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Arial" panose="020B0604020202020204"/>
                  <a:ea typeface="微软雅黑" panose="020B0503020204020204" charset="-122"/>
                  <a:sym typeface="Arial" panose="020B0604020202020204"/>
                </a:endParaRPr>
              </a:p>
            </p:txBody>
          </p:sp>
          <p:sp>
            <p:nvSpPr>
              <p:cNvPr id="53" name="流程图: 终止 52"/>
              <p:cNvSpPr/>
              <p:nvPr/>
            </p:nvSpPr>
            <p:spPr>
              <a:xfrm>
                <a:off x="5061857" y="479326"/>
                <a:ext cx="1838848" cy="482321"/>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panose="020B0604020202020204"/>
                  <a:ea typeface="微软雅黑" panose="020B0503020204020204" charset="-122"/>
                  <a:sym typeface="Arial" panose="020B0604020202020204"/>
                </a:endParaRPr>
              </a:p>
            </p:txBody>
          </p:sp>
        </p:grpSp>
        <p:sp>
          <p:nvSpPr>
            <p:cNvPr id="71" name="文本框 70"/>
            <p:cNvSpPr txBox="1"/>
            <p:nvPr/>
          </p:nvSpPr>
          <p:spPr>
            <a:xfrm>
              <a:off x="4872741" y="2291691"/>
              <a:ext cx="698643" cy="449981"/>
            </a:xfrm>
            <a:prstGeom prst="rect">
              <a:avLst/>
            </a:prstGeom>
            <a:noFill/>
          </p:spPr>
          <p:txBody>
            <a:bodyPr wrap="square" rtlCol="0">
              <a:spAutoFit/>
            </a:bodyPr>
            <a:lstStyle/>
            <a:p>
              <a:pPr algn="ctr"/>
              <a:r>
                <a:rPr lang="en-US" altLang="zh-CN" sz="3600" b="1" dirty="0">
                  <a:solidFill>
                    <a:srgbClr val="314865"/>
                  </a:solidFill>
                  <a:latin typeface="Arial" panose="020B0604020202020204"/>
                  <a:ea typeface="微软雅黑" panose="020B0503020204020204" charset="-122"/>
                  <a:sym typeface="Arial" panose="020B0604020202020204"/>
                </a:rPr>
                <a:t>02</a:t>
              </a:r>
            </a:p>
          </p:txBody>
        </p:sp>
      </p:grpSp>
      <p:grpSp>
        <p:nvGrpSpPr>
          <p:cNvPr id="17" name="组合 16"/>
          <p:cNvGrpSpPr/>
          <p:nvPr/>
        </p:nvGrpSpPr>
        <p:grpSpPr>
          <a:xfrm>
            <a:off x="8103870" y="4166870"/>
            <a:ext cx="1982470" cy="868680"/>
            <a:chOff x="4343050" y="3341301"/>
            <a:chExt cx="1752950" cy="605880"/>
          </a:xfrm>
          <a:effectLst>
            <a:outerShdw blurRad="50800" dist="50800" dir="5400000" algn="t" rotWithShape="0">
              <a:prstClr val="black">
                <a:alpha val="15000"/>
              </a:prstClr>
            </a:outerShdw>
          </a:effectLst>
        </p:grpSpPr>
        <p:grpSp>
          <p:nvGrpSpPr>
            <p:cNvPr id="54" name="组合 53"/>
            <p:cNvGrpSpPr/>
            <p:nvPr/>
          </p:nvGrpSpPr>
          <p:grpSpPr>
            <a:xfrm>
              <a:off x="4343050" y="3341301"/>
              <a:ext cx="1752950" cy="605880"/>
              <a:chOff x="4602145" y="211015"/>
              <a:chExt cx="2298560" cy="794460"/>
            </a:xfrm>
          </p:grpSpPr>
          <p:sp>
            <p:nvSpPr>
              <p:cNvPr id="55" name="流程图: 终止 54"/>
              <p:cNvSpPr/>
              <p:nvPr/>
            </p:nvSpPr>
            <p:spPr>
              <a:xfrm>
                <a:off x="5061857" y="523152"/>
                <a:ext cx="1838848" cy="482323"/>
              </a:xfrm>
              <a:prstGeom prst="flowChartTermina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Arial" panose="020B0604020202020204"/>
                  <a:ea typeface="微软雅黑" panose="020B0503020204020204" charset="-122"/>
                  <a:sym typeface="Arial" panose="020B0604020202020204"/>
                </a:endParaRPr>
              </a:p>
            </p:txBody>
          </p:sp>
          <p:sp>
            <p:nvSpPr>
              <p:cNvPr id="56" name="流程图: 终止 55"/>
              <p:cNvSpPr/>
              <p:nvPr/>
            </p:nvSpPr>
            <p:spPr>
              <a:xfrm>
                <a:off x="4602145" y="211015"/>
                <a:ext cx="1838848" cy="482321"/>
              </a:xfrm>
              <a:prstGeom prst="flowChartTerminator">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Arial" panose="020B0604020202020204"/>
                  <a:ea typeface="微软雅黑" panose="020B0503020204020204" charset="-122"/>
                  <a:sym typeface="Arial" panose="020B0604020202020204"/>
                </a:endParaRPr>
              </a:p>
            </p:txBody>
          </p:sp>
          <p:sp>
            <p:nvSpPr>
              <p:cNvPr id="57" name="流程图: 终止 56"/>
              <p:cNvSpPr/>
              <p:nvPr/>
            </p:nvSpPr>
            <p:spPr>
              <a:xfrm>
                <a:off x="5061857" y="479326"/>
                <a:ext cx="1838848" cy="482321"/>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panose="020B0604020202020204"/>
                  <a:ea typeface="微软雅黑" panose="020B0503020204020204" charset="-122"/>
                  <a:sym typeface="Arial" panose="020B0604020202020204"/>
                </a:endParaRPr>
              </a:p>
            </p:txBody>
          </p:sp>
        </p:grpSp>
        <p:sp>
          <p:nvSpPr>
            <p:cNvPr id="72" name="文本框 71"/>
            <p:cNvSpPr txBox="1"/>
            <p:nvPr/>
          </p:nvSpPr>
          <p:spPr>
            <a:xfrm>
              <a:off x="4872741" y="3403855"/>
              <a:ext cx="698643" cy="449981"/>
            </a:xfrm>
            <a:prstGeom prst="rect">
              <a:avLst/>
            </a:prstGeom>
            <a:noFill/>
          </p:spPr>
          <p:txBody>
            <a:bodyPr wrap="square" rtlCol="0">
              <a:spAutoFit/>
            </a:bodyPr>
            <a:lstStyle/>
            <a:p>
              <a:pPr algn="ctr"/>
              <a:r>
                <a:rPr lang="en-US" altLang="zh-CN" sz="3600" b="1" dirty="0">
                  <a:solidFill>
                    <a:srgbClr val="314865"/>
                  </a:solidFill>
                  <a:latin typeface="Arial" panose="020B0604020202020204"/>
                  <a:ea typeface="微软雅黑" panose="020B0503020204020204" charset="-122"/>
                  <a:sym typeface="Arial" panose="020B0604020202020204"/>
                </a:rPr>
                <a:t>03</a:t>
              </a:r>
            </a:p>
          </p:txBody>
        </p:sp>
      </p:grpSp>
      <p:sp>
        <p:nvSpPr>
          <p:cNvPr id="6" name="矩形 5"/>
          <p:cNvSpPr/>
          <p:nvPr/>
        </p:nvSpPr>
        <p:spPr>
          <a:xfrm>
            <a:off x="18904279" y="850882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4" name="矩形 3"/>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
          <p:cNvSpPr txBox="1">
            <a:spLocks noChangeArrowheads="1"/>
          </p:cNvSpPr>
          <p:nvPr>
            <p:custDataLst>
              <p:tags r:id="rId1"/>
            </p:custDataLst>
          </p:nvPr>
        </p:nvSpPr>
        <p:spPr bwMode="auto">
          <a:xfrm>
            <a:off x="3972107" y="3368061"/>
            <a:ext cx="2247567" cy="2246630"/>
          </a:xfrm>
          <a:prstGeom prst="rect">
            <a:avLst/>
          </a:prstGeom>
          <a:noFill/>
          <a:ln w="9525">
            <a:noFill/>
            <a:miter lim="800000"/>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r" eaLnBrk="1" hangingPunct="1"/>
            <a:r>
              <a:rPr lang="en-US" altLang="zh-CN" sz="14600" b="1" dirty="0">
                <a:solidFill>
                  <a:srgbClr val="314865"/>
                </a:solidFill>
                <a:latin typeface="Arial" panose="020B0604020202020204"/>
                <a:ea typeface="微软雅黑" panose="020B0503020204020204" charset="-122"/>
                <a:cs typeface="Times New Roman" panose="02020603050405020304" pitchFamily="18" charset="0"/>
                <a:sym typeface="Arial" panose="020B0604020202020204"/>
              </a:rPr>
              <a:t>0</a:t>
            </a:r>
            <a:r>
              <a:rPr lang="en-US" sz="14600" b="1" dirty="0">
                <a:solidFill>
                  <a:srgbClr val="314865"/>
                </a:solidFill>
                <a:latin typeface="Arial" panose="020B0604020202020204"/>
                <a:ea typeface="微软雅黑" panose="020B0503020204020204" charset="-122"/>
                <a:cs typeface="Times New Roman" panose="02020603050405020304" pitchFamily="18" charset="0"/>
                <a:sym typeface="Arial" panose="020B0604020202020204"/>
              </a:rPr>
              <a:t>1</a:t>
            </a:r>
          </a:p>
        </p:txBody>
      </p:sp>
      <p:sp>
        <p:nvSpPr>
          <p:cNvPr id="32" name="矩形 31"/>
          <p:cNvSpPr/>
          <p:nvPr/>
        </p:nvSpPr>
        <p:spPr>
          <a:xfrm>
            <a:off x="7505700" y="3814445"/>
            <a:ext cx="14300200" cy="1354217"/>
          </a:xfrm>
          <a:prstGeom prst="rect">
            <a:avLst/>
          </a:prstGeom>
        </p:spPr>
        <p:txBody>
          <a:bodyPr wrap="square" lIns="0" tIns="0" rIns="0" bIns="0">
            <a:spAutoFit/>
          </a:bodyPr>
          <a:lstStyle/>
          <a:p>
            <a:pPr algn="dist"/>
            <a:r>
              <a:rPr lang="zh-CN" altLang="en-US" sz="8800" b="1" dirty="0" smtClean="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rPr>
              <a:t>为什么需要这样一个标准？</a:t>
            </a:r>
            <a:endParaRPr lang="en-US" altLang="zh-CN" sz="8800" b="1" dirty="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endParaRPr>
          </a:p>
        </p:txBody>
      </p:sp>
      <p:sp>
        <p:nvSpPr>
          <p:cNvPr id="24" name="矩形 23"/>
          <p:cNvSpPr/>
          <p:nvPr/>
        </p:nvSpPr>
        <p:spPr>
          <a:xfrm>
            <a:off x="3302000" y="-15240"/>
            <a:ext cx="3587115" cy="317881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5" name="矩形 24"/>
          <p:cNvSpPr/>
          <p:nvPr/>
        </p:nvSpPr>
        <p:spPr>
          <a:xfrm>
            <a:off x="3141345" y="5760085"/>
            <a:ext cx="3747770" cy="3651885"/>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5" name="图片 4" descr="微信图片_20191105120019"/>
          <p:cNvPicPr>
            <a:picLocks noChangeAspect="1"/>
          </p:cNvPicPr>
          <p:nvPr/>
        </p:nvPicPr>
        <p:blipFill>
          <a:blip r:embed="rId4" cstate="print"/>
          <a:stretch>
            <a:fillRect/>
          </a:stretch>
        </p:blipFill>
        <p:spPr>
          <a:xfrm>
            <a:off x="438150" y="3368040"/>
            <a:ext cx="2003425" cy="2003425"/>
          </a:xfrm>
          <a:prstGeom prst="rect">
            <a:avLst/>
          </a:prstGeom>
        </p:spPr>
      </p:pic>
      <p:sp>
        <p:nvSpPr>
          <p:cNvPr id="6" name="矩形 5"/>
          <p:cNvSpPr/>
          <p:nvPr/>
        </p:nvSpPr>
        <p:spPr>
          <a:xfrm>
            <a:off x="18904279" y="850882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5029200" y="461732"/>
            <a:ext cx="134239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1</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、壁挂炉及系统的产品复杂性决定的</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10" name="文本框 9"/>
          <p:cNvSpPr txBox="1"/>
          <p:nvPr/>
        </p:nvSpPr>
        <p:spPr>
          <a:xfrm>
            <a:off x="12436474" y="1657350"/>
            <a:ext cx="9725025" cy="5903732"/>
          </a:xfrm>
          <a:prstGeom prst="rect">
            <a:avLst/>
          </a:prstGeom>
          <a:noFill/>
        </p:spPr>
        <p:txBody>
          <a:bodyPr wrap="square" rtlCol="0" anchor="t">
            <a:spAutoFit/>
          </a:bodyPr>
          <a:lstStyle/>
          <a:p>
            <a:pPr algn="l" fontAlgn="auto">
              <a:lnSpc>
                <a:spcPct val="150000"/>
              </a:lnSpc>
            </a:pPr>
            <a:r>
              <a:rPr lang="en-US" altLang="zh-CN" sz="4400" dirty="0" smtClean="0">
                <a:latin typeface="华文隶书" pitchFamily="2" charset="-122"/>
                <a:ea typeface="华文隶书" pitchFamily="2" charset="-122"/>
                <a:cs typeface="+mn-ea"/>
                <a:sym typeface="+mn-ea"/>
              </a:rPr>
              <a:t>A</a:t>
            </a:r>
            <a:r>
              <a:rPr lang="zh-CN" altLang="en-US" sz="4400" dirty="0" smtClean="0">
                <a:latin typeface="华文隶书" pitchFamily="2" charset="-122"/>
                <a:ea typeface="华文隶书" pitchFamily="2" charset="-122"/>
                <a:cs typeface="+mn-ea"/>
                <a:sym typeface="+mn-ea"/>
              </a:rPr>
              <a:t>：它是家庭中最复杂的设备系统</a:t>
            </a:r>
            <a:endParaRPr lang="en-US" altLang="zh-CN" sz="4400" dirty="0" smtClean="0">
              <a:latin typeface="华文隶书" pitchFamily="2" charset="-122"/>
              <a:ea typeface="华文隶书" pitchFamily="2" charset="-122"/>
              <a:cs typeface="+mn-ea"/>
              <a:sym typeface="+mn-ea"/>
            </a:endParaRPr>
          </a:p>
          <a:p>
            <a:pPr algn="l" fontAlgn="auto">
              <a:lnSpc>
                <a:spcPct val="150000"/>
              </a:lnSpc>
            </a:pPr>
            <a:r>
              <a:rPr lang="en-US" altLang="zh-CN" sz="4400" dirty="0" smtClean="0">
                <a:latin typeface="华文隶书" pitchFamily="2" charset="-122"/>
                <a:ea typeface="华文隶书" pitchFamily="2" charset="-122"/>
                <a:cs typeface="+mn-ea"/>
                <a:sym typeface="+mn-ea"/>
              </a:rPr>
              <a:t>B</a:t>
            </a:r>
            <a:r>
              <a:rPr lang="zh-CN" altLang="en-US" sz="4400" dirty="0" smtClean="0">
                <a:latin typeface="华文隶书" pitchFamily="2" charset="-122"/>
                <a:ea typeface="华文隶书" pitchFamily="2" charset="-122"/>
                <a:cs typeface="+mn-ea"/>
                <a:sym typeface="+mn-ea"/>
              </a:rPr>
              <a:t>：它涉及居家安全</a:t>
            </a:r>
            <a:endParaRPr lang="en-US" altLang="zh-CN" sz="4400" dirty="0" smtClean="0">
              <a:latin typeface="华文隶书" pitchFamily="2" charset="-122"/>
              <a:ea typeface="华文隶书" pitchFamily="2" charset="-122"/>
              <a:cs typeface="+mn-ea"/>
              <a:sym typeface="+mn-ea"/>
            </a:endParaRPr>
          </a:p>
          <a:p>
            <a:pPr algn="l" fontAlgn="auto">
              <a:lnSpc>
                <a:spcPct val="150000"/>
              </a:lnSpc>
            </a:pPr>
            <a:r>
              <a:rPr lang="en-US" altLang="zh-CN" sz="4400" dirty="0" smtClean="0">
                <a:latin typeface="华文隶书" pitchFamily="2" charset="-122"/>
                <a:ea typeface="华文隶书" pitchFamily="2" charset="-122"/>
                <a:cs typeface="+mn-ea"/>
                <a:sym typeface="+mn-ea"/>
              </a:rPr>
              <a:t>C</a:t>
            </a:r>
            <a:r>
              <a:rPr lang="zh-CN" altLang="en-US" sz="4400" dirty="0" smtClean="0">
                <a:latin typeface="华文隶书" pitchFamily="2" charset="-122"/>
                <a:ea typeface="华文隶书" pitchFamily="2" charset="-122"/>
                <a:cs typeface="+mn-ea"/>
                <a:sym typeface="+mn-ea"/>
              </a:rPr>
              <a:t>：它影响用户的体验和钱包</a:t>
            </a:r>
            <a:endParaRPr lang="en-US" altLang="zh-CN" sz="4400" dirty="0" smtClean="0">
              <a:latin typeface="华文隶书" pitchFamily="2" charset="-122"/>
              <a:ea typeface="华文隶书" pitchFamily="2" charset="-122"/>
              <a:cs typeface="+mn-ea"/>
              <a:sym typeface="+mn-ea"/>
            </a:endParaRPr>
          </a:p>
          <a:p>
            <a:pPr algn="l" fontAlgn="auto">
              <a:lnSpc>
                <a:spcPct val="150000"/>
              </a:lnSpc>
            </a:pPr>
            <a:r>
              <a:rPr lang="en-US" altLang="zh-CN" sz="4400" dirty="0" smtClean="0">
                <a:latin typeface="华文隶书" pitchFamily="2" charset="-122"/>
                <a:ea typeface="华文隶书" pitchFamily="2" charset="-122"/>
                <a:cs typeface="+mn-ea"/>
                <a:sym typeface="+mn-ea"/>
              </a:rPr>
              <a:t>D</a:t>
            </a:r>
            <a:r>
              <a:rPr lang="zh-CN" altLang="en-US" sz="4400" dirty="0" smtClean="0">
                <a:latin typeface="华文隶书" pitchFamily="2" charset="-122"/>
                <a:ea typeface="华文隶书" pitchFamily="2" charset="-122"/>
                <a:cs typeface="+mn-ea"/>
                <a:sym typeface="+mn-ea"/>
              </a:rPr>
              <a:t>：用户的体验决定你的品牌是否被持续接受</a:t>
            </a:r>
            <a:endParaRPr lang="en-US" altLang="zh-CN" sz="4400" dirty="0" smtClean="0">
              <a:latin typeface="华文隶书" pitchFamily="2" charset="-122"/>
              <a:ea typeface="华文隶书" pitchFamily="2" charset="-122"/>
              <a:cs typeface="+mn-ea"/>
              <a:sym typeface="+mn-ea"/>
            </a:endParaRPr>
          </a:p>
          <a:p>
            <a:pPr algn="l" fontAlgn="auto">
              <a:lnSpc>
                <a:spcPct val="150000"/>
              </a:lnSpc>
            </a:pPr>
            <a:endParaRPr lang="zh-CN" altLang="en-US" sz="3600" dirty="0">
              <a:latin typeface="+mn-ea"/>
              <a:cs typeface="+mn-ea"/>
              <a:sym typeface="+mn-ea"/>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pic>
        <p:nvPicPr>
          <p:cNvPr id="15" name="图片 3"/>
          <p:cNvPicPr>
            <a:picLocks noChangeAspect="1"/>
          </p:cNvPicPr>
          <p:nvPr/>
        </p:nvPicPr>
        <p:blipFill>
          <a:blip r:embed="rId4" cstate="print"/>
          <a:srcRect/>
          <a:stretch>
            <a:fillRect/>
          </a:stretch>
        </p:blipFill>
        <p:spPr bwMode="auto">
          <a:xfrm>
            <a:off x="1306513" y="1628775"/>
            <a:ext cx="9492087" cy="5737225"/>
          </a:xfrm>
          <a:prstGeom prst="rect">
            <a:avLst/>
          </a:prstGeom>
          <a:noFill/>
          <a:ln w="9525">
            <a:solidFill>
              <a:schemeClr val="accent1"/>
            </a:solid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5029200" y="461732"/>
            <a:ext cx="122301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2</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、行业发展的历史阶段决定的</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7376160" y="5952490"/>
            <a:ext cx="6761480" cy="1754326"/>
          </a:xfrm>
          <a:prstGeom prst="rect">
            <a:avLst/>
          </a:prstGeom>
          <a:noFill/>
        </p:spPr>
        <p:txBody>
          <a:bodyPr wrap="square" rtlCol="0" anchor="t">
            <a:spAutoFit/>
          </a:bodyPr>
          <a:lstStyle/>
          <a:p>
            <a:pPr algn="l" fontAlgn="auto">
              <a:lnSpc>
                <a:spcPct val="150000"/>
              </a:lnSpc>
            </a:pPr>
            <a:r>
              <a:rPr lang="zh-CN" altLang="en-US" sz="3600" dirty="0" smtClean="0">
                <a:latin typeface="+mn-ea"/>
                <a:cs typeface="+mn-ea"/>
                <a:sym typeface="+mn-ea"/>
              </a:rPr>
              <a:t>由于没有统一的标准，服务乱象横生，各种力量互相</a:t>
            </a:r>
            <a:r>
              <a:rPr lang="zh-CN" altLang="en-US" sz="3600" dirty="0" smtClean="0">
                <a:latin typeface="+mn-ea"/>
                <a:cs typeface="+mn-ea"/>
                <a:sym typeface="+mn-ea"/>
              </a:rPr>
              <a:t>角力</a:t>
            </a:r>
            <a:endParaRPr lang="en-US" altLang="zh-CN" sz="3600" dirty="0" smtClean="0">
              <a:latin typeface="+mn-ea"/>
              <a:cs typeface="+mn-ea"/>
              <a:sym typeface="+mn-ea"/>
            </a:endParaRPr>
          </a:p>
        </p:txBody>
      </p:sp>
      <p:sp>
        <p:nvSpPr>
          <p:cNvPr id="9" name="文本框 9"/>
          <p:cNvSpPr txBox="1"/>
          <p:nvPr/>
        </p:nvSpPr>
        <p:spPr>
          <a:xfrm>
            <a:off x="14680565" y="5825490"/>
            <a:ext cx="7356475" cy="1754326"/>
          </a:xfrm>
          <a:prstGeom prst="rect">
            <a:avLst/>
          </a:prstGeom>
          <a:noFill/>
        </p:spPr>
        <p:txBody>
          <a:bodyPr wrap="square" rtlCol="0" anchor="t">
            <a:spAutoFit/>
          </a:bodyPr>
          <a:lstStyle/>
          <a:p>
            <a:pPr algn="l" fontAlgn="auto">
              <a:lnSpc>
                <a:spcPct val="150000"/>
              </a:lnSpc>
            </a:pPr>
            <a:r>
              <a:rPr lang="zh-CN" altLang="en-US" sz="3600" dirty="0" smtClean="0">
                <a:latin typeface="+mn-ea"/>
                <a:cs typeface="+mn-ea"/>
                <a:sym typeface="+mn-ea"/>
              </a:rPr>
              <a:t>未来社会化的专业分包必定会成为主流，这个评价标准无疑是奠基石</a:t>
            </a:r>
            <a:endParaRPr lang="zh-CN" altLang="en-US" sz="3600" dirty="0">
              <a:latin typeface="+mn-ea"/>
              <a:cs typeface="+mn-ea"/>
              <a:sym typeface="+mn-ea"/>
            </a:endParaRPr>
          </a:p>
        </p:txBody>
      </p:sp>
      <p:sp>
        <p:nvSpPr>
          <p:cNvPr id="11" name="爆炸形 1 10"/>
          <p:cNvSpPr/>
          <p:nvPr/>
        </p:nvSpPr>
        <p:spPr>
          <a:xfrm>
            <a:off x="647700" y="1651000"/>
            <a:ext cx="5765800" cy="4572000"/>
          </a:xfrm>
          <a:prstGeom prst="irregularSeal1">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3000" b="1" dirty="0" smtClean="0">
                <a:solidFill>
                  <a:schemeClr val="accent5">
                    <a:lumMod val="75000"/>
                  </a:schemeClr>
                </a:solidFill>
                <a:latin typeface="+mn-ea"/>
                <a:cs typeface="+mn-ea"/>
                <a:sym typeface="+mn-ea"/>
              </a:rPr>
              <a:t>行业爆炸式的增长带来了旺盛的服务需求</a:t>
            </a:r>
            <a:endParaRPr lang="zh-CN" altLang="en-US" sz="3000" b="1" dirty="0">
              <a:solidFill>
                <a:schemeClr val="accent5">
                  <a:lumMod val="75000"/>
                </a:schemeClr>
              </a:solidFill>
              <a:latin typeface="+mn-ea"/>
              <a:cs typeface="+mn-ea"/>
              <a:sym typeface="+mn-ea"/>
            </a:endParaRPr>
          </a:p>
        </p:txBody>
      </p:sp>
      <p:sp>
        <p:nvSpPr>
          <p:cNvPr id="12" name="流程图: 摘录 11"/>
          <p:cNvSpPr/>
          <p:nvPr/>
        </p:nvSpPr>
        <p:spPr>
          <a:xfrm>
            <a:off x="9098280" y="1584960"/>
            <a:ext cx="2603500" cy="2057400"/>
          </a:xfrm>
          <a:prstGeom prst="flowChartExtra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sz="2800" b="1" dirty="0" smtClean="0">
                <a:solidFill>
                  <a:schemeClr val="accent2">
                    <a:lumMod val="50000"/>
                  </a:schemeClr>
                </a:solidFill>
              </a:rPr>
              <a:t>厂家自营售后</a:t>
            </a:r>
            <a:endParaRPr lang="zh-CN" altLang="en-US" sz="2800" b="1" dirty="0">
              <a:solidFill>
                <a:schemeClr val="accent2">
                  <a:lumMod val="50000"/>
                </a:schemeClr>
              </a:solidFill>
            </a:endParaRPr>
          </a:p>
        </p:txBody>
      </p:sp>
      <p:sp>
        <p:nvSpPr>
          <p:cNvPr id="14" name="流程图: 摘录 13"/>
          <p:cNvSpPr/>
          <p:nvPr/>
        </p:nvSpPr>
        <p:spPr>
          <a:xfrm>
            <a:off x="10431780" y="3629660"/>
            <a:ext cx="2603500" cy="2057400"/>
          </a:xfrm>
          <a:prstGeom prst="flowChartExtra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sz="2800" b="1" dirty="0" smtClean="0"/>
              <a:t>山寨游击队</a:t>
            </a:r>
            <a:endParaRPr lang="zh-CN" altLang="en-US" sz="2800" b="1" dirty="0"/>
          </a:p>
        </p:txBody>
      </p:sp>
      <p:sp>
        <p:nvSpPr>
          <p:cNvPr id="15" name="流程图: 摘录 14"/>
          <p:cNvSpPr/>
          <p:nvPr/>
        </p:nvSpPr>
        <p:spPr>
          <a:xfrm>
            <a:off x="7790180" y="3642360"/>
            <a:ext cx="2603500" cy="2057400"/>
          </a:xfrm>
          <a:prstGeom prst="flowChartExtra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sz="2800" b="1" dirty="0" smtClean="0">
                <a:solidFill>
                  <a:srgbClr val="C00000"/>
                </a:solidFill>
              </a:rPr>
              <a:t>第三方服务商</a:t>
            </a:r>
            <a:endParaRPr lang="zh-CN" altLang="en-US" sz="2800" b="1" dirty="0">
              <a:solidFill>
                <a:srgbClr val="C00000"/>
              </a:solidFill>
            </a:endParaRPr>
          </a:p>
        </p:txBody>
      </p:sp>
      <p:pic>
        <p:nvPicPr>
          <p:cNvPr id="4100" name="Picture 4" descr="C:\Users\shi\AppData\Local\Microsoft\Windows\INetCache\IE\HMS7Z5Y4\abstract_architecture_background_climbing_construction_floor_pattern_staircase-1158928[1].jpg"/>
          <p:cNvPicPr>
            <a:picLocks noChangeAspect="1" noChangeArrowheads="1"/>
          </p:cNvPicPr>
          <p:nvPr/>
        </p:nvPicPr>
        <p:blipFill>
          <a:blip r:embed="rId4" cstate="print"/>
          <a:srcRect/>
          <a:stretch>
            <a:fillRect/>
          </a:stretch>
        </p:blipFill>
        <p:spPr bwMode="auto">
          <a:xfrm>
            <a:off x="15534640" y="2039620"/>
            <a:ext cx="4857750" cy="323850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
          <p:cNvSpPr txBox="1">
            <a:spLocks noChangeArrowheads="1"/>
          </p:cNvSpPr>
          <p:nvPr>
            <p:custDataLst>
              <p:tags r:id="rId1"/>
            </p:custDataLst>
          </p:nvPr>
        </p:nvSpPr>
        <p:spPr bwMode="auto">
          <a:xfrm>
            <a:off x="3972107" y="3368061"/>
            <a:ext cx="2247567" cy="2246630"/>
          </a:xfrm>
          <a:prstGeom prst="rect">
            <a:avLst/>
          </a:prstGeom>
          <a:noFill/>
          <a:ln w="9525">
            <a:noFill/>
            <a:miter lim="800000"/>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r" eaLnBrk="1" hangingPunct="1"/>
            <a:r>
              <a:rPr lang="en-US" altLang="zh-CN" sz="14600" b="1" dirty="0" smtClean="0">
                <a:solidFill>
                  <a:srgbClr val="314865"/>
                </a:solidFill>
                <a:latin typeface="Arial" panose="020B0604020202020204"/>
                <a:ea typeface="微软雅黑" panose="020B0503020204020204" charset="-122"/>
                <a:cs typeface="Times New Roman" panose="02020603050405020304" pitchFamily="18" charset="0"/>
                <a:sym typeface="Arial" panose="020B0604020202020204"/>
              </a:rPr>
              <a:t>02</a:t>
            </a:r>
            <a:endParaRPr lang="en-US" sz="14600" b="1" dirty="0">
              <a:solidFill>
                <a:srgbClr val="314865"/>
              </a:solidFill>
              <a:latin typeface="Arial" panose="020B0604020202020204"/>
              <a:ea typeface="微软雅黑" panose="020B0503020204020204" charset="-122"/>
              <a:cs typeface="Times New Roman" panose="02020603050405020304" pitchFamily="18" charset="0"/>
              <a:sym typeface="Arial" panose="020B0604020202020204"/>
            </a:endParaRPr>
          </a:p>
        </p:txBody>
      </p:sp>
      <p:sp>
        <p:nvSpPr>
          <p:cNvPr id="32" name="矩形 31"/>
          <p:cNvSpPr/>
          <p:nvPr/>
        </p:nvSpPr>
        <p:spPr>
          <a:xfrm>
            <a:off x="7505700" y="3814445"/>
            <a:ext cx="14300200" cy="1354217"/>
          </a:xfrm>
          <a:prstGeom prst="rect">
            <a:avLst/>
          </a:prstGeom>
        </p:spPr>
        <p:txBody>
          <a:bodyPr wrap="square" lIns="0" tIns="0" rIns="0" bIns="0">
            <a:spAutoFit/>
          </a:bodyPr>
          <a:lstStyle/>
          <a:p>
            <a:pPr algn="dist"/>
            <a:r>
              <a:rPr lang="zh-CN" altLang="en-US" sz="8800" b="1" dirty="0" smtClean="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rPr>
              <a:t>这是一个什么样的标准？</a:t>
            </a:r>
            <a:endParaRPr lang="en-US" altLang="zh-CN" sz="8800" b="1" dirty="0">
              <a:solidFill>
                <a:srgbClr val="314865"/>
              </a:solidFill>
              <a:effectLst>
                <a:innerShdw blurRad="63500" dist="50800" dir="13500000">
                  <a:prstClr val="black">
                    <a:alpha val="50000"/>
                  </a:prstClr>
                </a:innerShdw>
              </a:effectLst>
              <a:latin typeface="Arial" panose="020B0604020202020204"/>
              <a:ea typeface="微软雅黑" panose="020B0503020204020204" charset="-122"/>
              <a:sym typeface="Arial" panose="020B0604020202020204"/>
            </a:endParaRPr>
          </a:p>
        </p:txBody>
      </p:sp>
      <p:sp>
        <p:nvSpPr>
          <p:cNvPr id="24" name="矩形 23"/>
          <p:cNvSpPr/>
          <p:nvPr/>
        </p:nvSpPr>
        <p:spPr>
          <a:xfrm>
            <a:off x="3302000" y="-15240"/>
            <a:ext cx="3587115" cy="317881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5" name="矩形 24"/>
          <p:cNvSpPr/>
          <p:nvPr/>
        </p:nvSpPr>
        <p:spPr>
          <a:xfrm>
            <a:off x="3141345" y="5760085"/>
            <a:ext cx="3747770" cy="3651885"/>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5" name="图片 4" descr="微信图片_20191105120019"/>
          <p:cNvPicPr>
            <a:picLocks noChangeAspect="1"/>
          </p:cNvPicPr>
          <p:nvPr/>
        </p:nvPicPr>
        <p:blipFill>
          <a:blip r:embed="rId4" cstate="print"/>
          <a:stretch>
            <a:fillRect/>
          </a:stretch>
        </p:blipFill>
        <p:spPr>
          <a:xfrm>
            <a:off x="438150" y="3368040"/>
            <a:ext cx="2003425" cy="2003425"/>
          </a:xfrm>
          <a:prstGeom prst="rect">
            <a:avLst/>
          </a:prstGeom>
        </p:spPr>
      </p:pic>
      <p:sp>
        <p:nvSpPr>
          <p:cNvPr id="6" name="矩形 5"/>
          <p:cNvSpPr/>
          <p:nvPr/>
        </p:nvSpPr>
        <p:spPr>
          <a:xfrm>
            <a:off x="18904279" y="850882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4762500" y="487132"/>
            <a:ext cx="134239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1</a:t>
            </a:r>
            <a:r>
              <a:rPr lang="zh-CN" altLang="en-US" sz="6000" b="1" dirty="0" smtClean="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rPr>
              <a:t>、本评价标准的特点</a:t>
            </a:r>
            <a:endParaRPr lang="zh-CN" altLang="en-US" sz="6000" b="1" dirty="0">
              <a:solidFill>
                <a:schemeClr val="bg1"/>
              </a:solidFill>
              <a:effectLst>
                <a:outerShdw blurRad="38100" dist="38100" dir="2700000" algn="tl">
                  <a:srgbClr val="000000">
                    <a:alpha val="43137"/>
                  </a:srgbClr>
                </a:outerShdw>
              </a:effectLst>
              <a:latin typeface="方正舒体" pitchFamily="2" charset="-122"/>
              <a:ea typeface="方正舒体" pitchFamily="2" charset="-122"/>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295274" y="1962150"/>
            <a:ext cx="9725025" cy="4893647"/>
          </a:xfrm>
          <a:prstGeom prst="rect">
            <a:avLst/>
          </a:prstGeom>
          <a:noFill/>
        </p:spPr>
        <p:txBody>
          <a:bodyPr wrap="square" rtlCol="0" anchor="t">
            <a:spAutoFit/>
          </a:bodyPr>
          <a:lstStyle/>
          <a:p>
            <a:pPr algn="l" fontAlgn="auto">
              <a:lnSpc>
                <a:spcPct val="150000"/>
              </a:lnSpc>
            </a:pPr>
            <a:r>
              <a:rPr lang="zh-CN" altLang="en-US" sz="4800" b="1" dirty="0" smtClean="0">
                <a:latin typeface="方正舒体" pitchFamily="2" charset="-122"/>
                <a:ea typeface="方正舒体" pitchFamily="2" charset="-122"/>
                <a:cs typeface="+mn-ea"/>
                <a:sym typeface="+mn-ea"/>
              </a:rPr>
              <a:t>本标准的核心内容</a:t>
            </a:r>
            <a:r>
              <a:rPr lang="zh-CN" altLang="en-US" sz="4800" b="1" dirty="0" smtClean="0">
                <a:latin typeface="方正舒体" pitchFamily="2" charset="-122"/>
                <a:ea typeface="方正舒体" pitchFamily="2" charset="-122"/>
                <a:cs typeface="+mn-ea"/>
                <a:sym typeface="+mn-ea"/>
              </a:rPr>
              <a:t>分为四大部分</a:t>
            </a:r>
            <a:r>
              <a:rPr lang="zh-CN" altLang="en-US" sz="4800" b="1" dirty="0" smtClean="0">
                <a:latin typeface="方正舒体" pitchFamily="2" charset="-122"/>
                <a:ea typeface="方正舒体" pitchFamily="2" charset="-122"/>
                <a:cs typeface="+mn-ea"/>
                <a:sym typeface="+mn-ea"/>
              </a:rPr>
              <a:t>：</a:t>
            </a:r>
            <a:endParaRPr lang="en-US" altLang="zh-CN" sz="4800" b="1" dirty="0" smtClean="0">
              <a:latin typeface="方正舒体" pitchFamily="2" charset="-122"/>
              <a:ea typeface="方正舒体" pitchFamily="2" charset="-122"/>
              <a:cs typeface="+mn-ea"/>
              <a:sym typeface="+mn-ea"/>
            </a:endParaRPr>
          </a:p>
          <a:p>
            <a:pPr algn="l" fontAlgn="auto">
              <a:lnSpc>
                <a:spcPct val="150000"/>
              </a:lnSpc>
            </a:pPr>
            <a:r>
              <a:rPr lang="en-US" altLang="zh-CN" sz="4000" b="1" dirty="0" smtClean="0">
                <a:solidFill>
                  <a:schemeClr val="accent2">
                    <a:lumMod val="50000"/>
                  </a:schemeClr>
                </a:solidFill>
                <a:latin typeface="华文隶书" pitchFamily="2" charset="-122"/>
                <a:ea typeface="华文隶书" pitchFamily="2" charset="-122"/>
                <a:cs typeface="+mn-ea"/>
                <a:sym typeface="+mn-ea"/>
              </a:rPr>
              <a:t>1</a:t>
            </a:r>
            <a:r>
              <a:rPr lang="zh-CN" altLang="en-US" sz="4000" b="1" dirty="0" smtClean="0">
                <a:solidFill>
                  <a:schemeClr val="accent2">
                    <a:lumMod val="50000"/>
                  </a:schemeClr>
                </a:solidFill>
                <a:latin typeface="华文隶书" pitchFamily="2" charset="-122"/>
                <a:ea typeface="华文隶书" pitchFamily="2" charset="-122"/>
                <a:cs typeface="+mn-ea"/>
                <a:sym typeface="+mn-ea"/>
              </a:rPr>
              <a:t>、售后服务</a:t>
            </a:r>
            <a:r>
              <a:rPr lang="zh-CN" altLang="en-US" sz="4000" b="1" dirty="0" smtClean="0">
                <a:solidFill>
                  <a:schemeClr val="accent2">
                    <a:lumMod val="50000"/>
                  </a:schemeClr>
                </a:solidFill>
                <a:latin typeface="华文隶书" pitchFamily="2" charset="-122"/>
                <a:ea typeface="华文隶书" pitchFamily="2" charset="-122"/>
                <a:cs typeface="+mn-ea"/>
                <a:sym typeface="+mn-ea"/>
              </a:rPr>
              <a:t>点资质</a:t>
            </a:r>
            <a:r>
              <a:rPr lang="zh-CN" altLang="en-US" sz="4000" b="1" dirty="0" smtClean="0">
                <a:solidFill>
                  <a:schemeClr val="accent2">
                    <a:lumMod val="50000"/>
                  </a:schemeClr>
                </a:solidFill>
                <a:latin typeface="华文隶书" pitchFamily="2" charset="-122"/>
                <a:ea typeface="华文隶书" pitchFamily="2" charset="-122"/>
                <a:cs typeface="+mn-ea"/>
                <a:sym typeface="+mn-ea"/>
              </a:rPr>
              <a:t>要求及评价办法（硬件）</a:t>
            </a:r>
            <a:endParaRPr lang="en-US" altLang="zh-CN" sz="4000" b="1" dirty="0" smtClean="0">
              <a:solidFill>
                <a:schemeClr val="accent2">
                  <a:lumMod val="50000"/>
                </a:schemeClr>
              </a:solidFill>
              <a:latin typeface="华文隶书" pitchFamily="2" charset="-122"/>
              <a:ea typeface="华文隶书" pitchFamily="2" charset="-122"/>
              <a:cs typeface="+mn-ea"/>
              <a:sym typeface="+mn-ea"/>
            </a:endParaRPr>
          </a:p>
          <a:p>
            <a:pPr algn="l" fontAlgn="auto">
              <a:lnSpc>
                <a:spcPct val="150000"/>
              </a:lnSpc>
            </a:pPr>
            <a:r>
              <a:rPr lang="en-US" altLang="zh-CN" sz="4000" b="1" dirty="0" smtClean="0">
                <a:solidFill>
                  <a:schemeClr val="accent2">
                    <a:lumMod val="50000"/>
                  </a:schemeClr>
                </a:solidFill>
                <a:latin typeface="华文隶书" pitchFamily="2" charset="-122"/>
                <a:ea typeface="华文隶书" pitchFamily="2" charset="-122"/>
                <a:cs typeface="+mn-ea"/>
                <a:sym typeface="+mn-ea"/>
              </a:rPr>
              <a:t>2</a:t>
            </a:r>
            <a:r>
              <a:rPr lang="zh-CN" altLang="en-US" sz="4000" b="1" dirty="0" smtClean="0">
                <a:solidFill>
                  <a:schemeClr val="accent2">
                    <a:lumMod val="50000"/>
                  </a:schemeClr>
                </a:solidFill>
                <a:latin typeface="华文隶书" pitchFamily="2" charset="-122"/>
                <a:ea typeface="华文隶书" pitchFamily="2" charset="-122"/>
                <a:cs typeface="+mn-ea"/>
                <a:sym typeface="+mn-ea"/>
              </a:rPr>
              <a:t>、售后服务点服务实施准则（软件</a:t>
            </a:r>
            <a:r>
              <a:rPr lang="zh-CN" altLang="en-US" sz="4000" b="1" dirty="0" smtClean="0">
                <a:solidFill>
                  <a:schemeClr val="accent2">
                    <a:lumMod val="50000"/>
                  </a:schemeClr>
                </a:solidFill>
                <a:latin typeface="华文隶书" pitchFamily="2" charset="-122"/>
                <a:ea typeface="华文隶书" pitchFamily="2" charset="-122"/>
                <a:cs typeface="+mn-ea"/>
                <a:sym typeface="+mn-ea"/>
              </a:rPr>
              <a:t>）</a:t>
            </a:r>
            <a:endParaRPr lang="en-US" altLang="zh-CN" sz="4000" b="1" dirty="0" smtClean="0">
              <a:solidFill>
                <a:schemeClr val="accent2">
                  <a:lumMod val="50000"/>
                </a:schemeClr>
              </a:solidFill>
              <a:latin typeface="华文隶书" pitchFamily="2" charset="-122"/>
              <a:ea typeface="华文隶书" pitchFamily="2" charset="-122"/>
              <a:cs typeface="+mn-ea"/>
              <a:sym typeface="+mn-ea"/>
            </a:endParaRPr>
          </a:p>
          <a:p>
            <a:pPr algn="l" fontAlgn="auto">
              <a:lnSpc>
                <a:spcPct val="150000"/>
              </a:lnSpc>
            </a:pPr>
            <a:r>
              <a:rPr lang="en-US" altLang="zh-CN" sz="4000" b="1" dirty="0" smtClean="0">
                <a:solidFill>
                  <a:schemeClr val="accent2">
                    <a:lumMod val="50000"/>
                  </a:schemeClr>
                </a:solidFill>
                <a:latin typeface="华文隶书" pitchFamily="2" charset="-122"/>
                <a:ea typeface="华文隶书" pitchFamily="2" charset="-122"/>
                <a:cs typeface="+mn-ea"/>
                <a:sym typeface="+mn-ea"/>
              </a:rPr>
              <a:t>3</a:t>
            </a:r>
            <a:r>
              <a:rPr lang="zh-CN" altLang="en-US" sz="4000" b="1" dirty="0" smtClean="0">
                <a:solidFill>
                  <a:schemeClr val="accent2">
                    <a:lumMod val="50000"/>
                  </a:schemeClr>
                </a:solidFill>
                <a:latin typeface="华文隶书" pitchFamily="2" charset="-122"/>
                <a:ea typeface="华文隶书" pitchFamily="2" charset="-122"/>
                <a:cs typeface="+mn-ea"/>
                <a:sym typeface="+mn-ea"/>
              </a:rPr>
              <a:t>、售后服务点评价流程</a:t>
            </a:r>
            <a:endParaRPr lang="en-US" altLang="zh-CN" sz="4000" b="1" dirty="0" smtClean="0">
              <a:solidFill>
                <a:schemeClr val="accent2">
                  <a:lumMod val="50000"/>
                </a:schemeClr>
              </a:solidFill>
              <a:latin typeface="华文隶书" pitchFamily="2" charset="-122"/>
              <a:ea typeface="华文隶书" pitchFamily="2" charset="-122"/>
              <a:cs typeface="+mn-ea"/>
              <a:sym typeface="+mn-ea"/>
            </a:endParaRPr>
          </a:p>
          <a:p>
            <a:pPr algn="l" fontAlgn="auto">
              <a:lnSpc>
                <a:spcPct val="150000"/>
              </a:lnSpc>
            </a:pPr>
            <a:r>
              <a:rPr lang="en-US" altLang="zh-CN" sz="4000" b="1" dirty="0" smtClean="0">
                <a:solidFill>
                  <a:schemeClr val="accent2">
                    <a:lumMod val="50000"/>
                  </a:schemeClr>
                </a:solidFill>
                <a:latin typeface="华文隶书" pitchFamily="2" charset="-122"/>
                <a:ea typeface="华文隶书" pitchFamily="2" charset="-122"/>
                <a:cs typeface="+mn-ea"/>
                <a:sym typeface="+mn-ea"/>
              </a:rPr>
              <a:t>4</a:t>
            </a:r>
            <a:r>
              <a:rPr lang="zh-CN" altLang="en-US" sz="4000" b="1" dirty="0" smtClean="0">
                <a:solidFill>
                  <a:schemeClr val="accent2">
                    <a:lumMod val="50000"/>
                  </a:schemeClr>
                </a:solidFill>
                <a:latin typeface="华文隶书" pitchFamily="2" charset="-122"/>
                <a:ea typeface="华文隶书" pitchFamily="2" charset="-122"/>
                <a:cs typeface="+mn-ea"/>
                <a:sym typeface="+mn-ea"/>
              </a:rPr>
              <a:t>、</a:t>
            </a:r>
            <a:r>
              <a:rPr lang="zh-CN" altLang="en-US" sz="4000" b="1" dirty="0" smtClean="0">
                <a:solidFill>
                  <a:schemeClr val="accent2">
                    <a:lumMod val="50000"/>
                  </a:schemeClr>
                </a:solidFill>
                <a:latin typeface="华文隶书" pitchFamily="2" charset="-122"/>
                <a:ea typeface="华文隶书" pitchFamily="2" charset="-122"/>
                <a:cs typeface="+mn-ea"/>
                <a:sym typeface="+mn-ea"/>
              </a:rPr>
              <a:t>专业指导附件</a:t>
            </a:r>
            <a:endParaRPr lang="zh-CN" altLang="en-US" sz="4000" b="1" dirty="0">
              <a:solidFill>
                <a:schemeClr val="accent2">
                  <a:lumMod val="50000"/>
                </a:schemeClr>
              </a:solidFill>
              <a:latin typeface="华文隶书" pitchFamily="2" charset="-122"/>
              <a:ea typeface="华文隶书" pitchFamily="2" charset="-122"/>
              <a:cs typeface="+mn-ea"/>
              <a:sym typeface="+mn-ea"/>
            </a:endParaRPr>
          </a:p>
        </p:txBody>
      </p:sp>
      <p:sp>
        <p:nvSpPr>
          <p:cNvPr id="9" name="椭圆 8"/>
          <p:cNvSpPr/>
          <p:nvPr/>
        </p:nvSpPr>
        <p:spPr>
          <a:xfrm>
            <a:off x="10490200" y="2374900"/>
            <a:ext cx="4140200" cy="381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3200" b="1" dirty="0" smtClean="0">
                <a:latin typeface="+mn-ea"/>
                <a:cs typeface="+mn-ea"/>
                <a:sym typeface="+mn-ea"/>
              </a:rPr>
              <a:t>广东壁挂炉商会发起，受到</a:t>
            </a:r>
            <a:r>
              <a:rPr lang="en-US" altLang="zh-CN" sz="3200" b="1" dirty="0" smtClean="0">
                <a:latin typeface="+mn-ea"/>
                <a:cs typeface="+mn-ea"/>
                <a:sym typeface="+mn-ea"/>
              </a:rPr>
              <a:t>70%</a:t>
            </a:r>
            <a:r>
              <a:rPr lang="zh-CN" altLang="en-US" sz="3200" b="1" dirty="0" smtClean="0">
                <a:latin typeface="+mn-ea"/>
                <a:cs typeface="+mn-ea"/>
                <a:sym typeface="+mn-ea"/>
              </a:rPr>
              <a:t>国内壁挂炉企业的认可</a:t>
            </a:r>
            <a:endParaRPr lang="en-US" altLang="zh-CN" sz="3200" b="1" dirty="0" smtClean="0">
              <a:latin typeface="+mn-ea"/>
              <a:cs typeface="+mn-ea"/>
              <a:sym typeface="+mn-ea"/>
            </a:endParaRPr>
          </a:p>
        </p:txBody>
      </p:sp>
      <p:sp>
        <p:nvSpPr>
          <p:cNvPr id="12" name="椭圆 11"/>
          <p:cNvSpPr/>
          <p:nvPr/>
        </p:nvSpPr>
        <p:spPr>
          <a:xfrm>
            <a:off x="14744700" y="2362200"/>
            <a:ext cx="4140200" cy="381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3200" b="1" dirty="0" smtClean="0">
                <a:latin typeface="+mn-ea"/>
                <a:cs typeface="+mn-ea"/>
                <a:sym typeface="+mn-ea"/>
              </a:rPr>
              <a:t>制定规则还教你方法</a:t>
            </a:r>
            <a:endParaRPr lang="en-US" altLang="zh-CN" sz="3200" b="1" dirty="0" smtClean="0">
              <a:latin typeface="+mn-ea"/>
              <a:cs typeface="+mn-ea"/>
              <a:sym typeface="+mn-ea"/>
            </a:endParaRPr>
          </a:p>
          <a:p>
            <a:pPr algn="ctr">
              <a:lnSpc>
                <a:spcPct val="150000"/>
              </a:lnSpc>
            </a:pPr>
            <a:r>
              <a:rPr lang="zh-CN" altLang="en-US" sz="3200" b="1" dirty="0" smtClean="0">
                <a:latin typeface="+mn-ea"/>
                <a:cs typeface="+mn-ea"/>
                <a:sym typeface="+mn-ea"/>
              </a:rPr>
              <a:t>专业又亲</a:t>
            </a:r>
            <a:r>
              <a:rPr lang="zh-CN" altLang="en-US" sz="3200" b="1" dirty="0" smtClean="0">
                <a:latin typeface="+mn-ea"/>
                <a:cs typeface="+mn-ea"/>
                <a:sym typeface="+mn-ea"/>
              </a:rPr>
              <a:t>民不</a:t>
            </a:r>
            <a:r>
              <a:rPr lang="zh-CN" altLang="en-US" sz="3200" b="1" dirty="0" smtClean="0">
                <a:latin typeface="+mn-ea"/>
                <a:cs typeface="+mn-ea"/>
                <a:sym typeface="+mn-ea"/>
              </a:rPr>
              <a:t>搞高门槛</a:t>
            </a:r>
            <a:endParaRPr lang="en-US" altLang="zh-CN" sz="3200" b="1" dirty="0" smtClean="0">
              <a:latin typeface="+mn-ea"/>
              <a:cs typeface="+mn-ea"/>
              <a:sym typeface="+mn-ea"/>
            </a:endParaRPr>
          </a:p>
        </p:txBody>
      </p:sp>
      <p:sp>
        <p:nvSpPr>
          <p:cNvPr id="14" name="椭圆 13"/>
          <p:cNvSpPr/>
          <p:nvPr/>
        </p:nvSpPr>
        <p:spPr>
          <a:xfrm>
            <a:off x="19050000" y="2413000"/>
            <a:ext cx="4140200" cy="381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4000" b="1" dirty="0" smtClean="0">
                <a:latin typeface="+mn-ea"/>
                <a:cs typeface="+mn-ea"/>
                <a:sym typeface="+mn-ea"/>
              </a:rPr>
              <a:t>备案加</a:t>
            </a:r>
            <a:r>
              <a:rPr lang="zh-CN" altLang="en-US" sz="4000" b="1" dirty="0" smtClean="0">
                <a:latin typeface="+mn-ea"/>
                <a:cs typeface="+mn-ea"/>
                <a:sym typeface="+mn-ea"/>
              </a:rPr>
              <a:t>抽检确保公信度</a:t>
            </a:r>
            <a:endParaRPr lang="en-US" altLang="zh-CN" sz="4000" b="1" dirty="0" smtClean="0">
              <a:latin typeface="+mn-ea"/>
              <a:cs typeface="+mn-ea"/>
              <a:sym typeface="+mn-ea"/>
            </a:endParaRPr>
          </a:p>
        </p:txBody>
      </p:sp>
    </p:spTree>
  </p:cSld>
  <p:clrMapOvr>
    <a:masterClrMapping/>
  </p:clrMapOvr>
  <mc:AlternateContent xmlns:mc="http://schemas.openxmlformats.org/markup-compatibility/2006">
    <mc:Choice xmlns=""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dirty="0" smtClean="0">
                <a:solidFill>
                  <a:schemeClr val="bg1"/>
                </a:solidFill>
                <a:latin typeface="方正舒体" pitchFamily="2" charset="-122"/>
                <a:ea typeface="方正舒体" pitchFamily="2" charset="-122"/>
                <a:cs typeface="+mn-ea"/>
                <a:sym typeface="Arial" panose="020B0604020202020204"/>
              </a:rPr>
              <a:t>2</a:t>
            </a:r>
            <a:r>
              <a:rPr lang="zh-CN" altLang="en-US" sz="6000" dirty="0" smtClean="0">
                <a:solidFill>
                  <a:schemeClr val="bg1"/>
                </a:solidFill>
                <a:latin typeface="方正舒体" pitchFamily="2" charset="-122"/>
                <a:ea typeface="方正舒体" pitchFamily="2" charset="-122"/>
                <a:cs typeface="+mn-ea"/>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售后服务点的资质要求及评价办法（硬件）</a:t>
            </a:r>
            <a:endParaRPr lang="zh-CN" altLang="en-US" sz="6000" dirty="0">
              <a:solidFill>
                <a:schemeClr val="bg1"/>
              </a:solidFill>
              <a:latin typeface="方正舒体" pitchFamily="2" charset="-122"/>
              <a:ea typeface="方正舒体" pitchFamily="2" charset="-122"/>
              <a:cs typeface="+mn-ea"/>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906915"/>
          </a:xfrm>
          <a:prstGeom prst="rect">
            <a:avLst/>
          </a:prstGeom>
          <a:noFill/>
          <a:ln>
            <a:noFill/>
          </a:ln>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1</a:t>
            </a:r>
            <a:r>
              <a:rPr lang="zh-CN" altLang="en-US" sz="4000" b="1" i="1" dirty="0" smtClean="0">
                <a:solidFill>
                  <a:srgbClr val="00B050"/>
                </a:solidFill>
                <a:latin typeface="+mn-ea"/>
                <a:cs typeface="+mn-ea"/>
                <a:sym typeface="+mn-ea"/>
              </a:rPr>
              <a:t>、对售后服务点的整体要求</a:t>
            </a:r>
            <a:endParaRPr lang="en-US" altLang="zh-CN" sz="4000" b="1" i="1" dirty="0" smtClean="0">
              <a:solidFill>
                <a:srgbClr val="00B050"/>
              </a:solidFill>
              <a:latin typeface="+mn-ea"/>
              <a:cs typeface="+mn-ea"/>
              <a:sym typeface="+mn-ea"/>
            </a:endParaRPr>
          </a:p>
        </p:txBody>
      </p:sp>
      <p:sp>
        <p:nvSpPr>
          <p:cNvPr id="9" name="文本框 9"/>
          <p:cNvSpPr txBox="1"/>
          <p:nvPr/>
        </p:nvSpPr>
        <p:spPr>
          <a:xfrm>
            <a:off x="9271000" y="2254250"/>
            <a:ext cx="13385799" cy="5016758"/>
          </a:xfrm>
          <a:prstGeom prst="rect">
            <a:avLst/>
          </a:prstGeom>
          <a:solidFill>
            <a:schemeClr val="accent1">
              <a:lumMod val="20000"/>
              <a:lumOff val="80000"/>
            </a:schemeClr>
          </a:solidFill>
          <a:ln>
            <a:noFill/>
          </a:ln>
        </p:spPr>
        <p:txBody>
          <a:bodyPr wrap="square" rtlCol="0" anchor="t">
            <a:spAutoFit/>
          </a:bodyPr>
          <a:lstStyle/>
          <a:p>
            <a:r>
              <a:rPr lang="en-US" altLang="zh-CN" sz="4000" dirty="0" smtClean="0">
                <a:latin typeface="华文隶书" pitchFamily="2" charset="-122"/>
                <a:ea typeface="华文隶书" pitchFamily="2" charset="-122"/>
              </a:rPr>
              <a:t>A:   </a:t>
            </a:r>
            <a:r>
              <a:rPr lang="zh-CN" altLang="zh-CN" sz="4000" dirty="0" smtClean="0">
                <a:latin typeface="华文隶书" pitchFamily="2" charset="-122"/>
                <a:ea typeface="华文隶书" pitchFamily="2" charset="-122"/>
              </a:rPr>
              <a:t>获得售后服务授权或具有独立法人资格</a:t>
            </a:r>
            <a:r>
              <a:rPr lang="zh-CN" altLang="en-US" sz="4000" dirty="0" smtClean="0">
                <a:latin typeface="华文隶书" pitchFamily="2" charset="-122"/>
                <a:ea typeface="华文隶书" pitchFamily="2" charset="-122"/>
              </a:rPr>
              <a:t>。</a:t>
            </a:r>
            <a:endParaRPr lang="zh-CN" altLang="zh-CN" sz="4000" dirty="0" smtClean="0">
              <a:latin typeface="华文隶书" pitchFamily="2" charset="-122"/>
              <a:ea typeface="华文隶书" pitchFamily="2" charset="-122"/>
            </a:endParaRPr>
          </a:p>
          <a:p>
            <a:r>
              <a:rPr lang="en-US" altLang="zh-CN" sz="4000" dirty="0" smtClean="0">
                <a:latin typeface="华文隶书" pitchFamily="2" charset="-122"/>
                <a:ea typeface="华文隶书" pitchFamily="2" charset="-122"/>
              </a:rPr>
              <a:t>B:  </a:t>
            </a:r>
            <a:r>
              <a:rPr lang="zh-CN" altLang="zh-CN" sz="4000" dirty="0" smtClean="0">
                <a:latin typeface="华文隶书" pitchFamily="2" charset="-122"/>
                <a:ea typeface="华文隶书" pitchFamily="2" charset="-122"/>
              </a:rPr>
              <a:t>具备固定服务场地、必须的</a:t>
            </a:r>
            <a:r>
              <a:rPr lang="zh-CN" altLang="en-US" sz="4000" dirty="0" smtClean="0">
                <a:latin typeface="华文隶书" pitchFamily="2" charset="-122"/>
                <a:ea typeface="华文隶书" pitchFamily="2" charset="-122"/>
              </a:rPr>
              <a:t>维修用具、</a:t>
            </a:r>
            <a:r>
              <a:rPr lang="zh-CN" altLang="zh-CN" sz="4000" dirty="0" smtClean="0">
                <a:latin typeface="华文隶书" pitchFamily="2" charset="-122"/>
                <a:ea typeface="华文隶书" pitchFamily="2" charset="-122"/>
              </a:rPr>
              <a:t>交通工具。</a:t>
            </a:r>
          </a:p>
          <a:p>
            <a:r>
              <a:rPr lang="en-US" altLang="zh-CN" sz="4000" dirty="0" smtClean="0">
                <a:latin typeface="华文隶书" pitchFamily="2" charset="-122"/>
                <a:ea typeface="华文隶书" pitchFamily="2" charset="-122"/>
              </a:rPr>
              <a:t>C:   </a:t>
            </a:r>
            <a:r>
              <a:rPr lang="zh-CN" altLang="zh-CN" sz="4000" dirty="0" smtClean="0">
                <a:latin typeface="华文隶书" pitchFamily="2" charset="-122"/>
                <a:ea typeface="华文隶书" pitchFamily="2" charset="-122"/>
              </a:rPr>
              <a:t>已建立售后服务管理体系，运行稳定顺畅。</a:t>
            </a:r>
          </a:p>
          <a:p>
            <a:r>
              <a:rPr lang="en-US" altLang="zh-CN" sz="4000" dirty="0" smtClean="0">
                <a:latin typeface="华文隶书" pitchFamily="2" charset="-122"/>
                <a:ea typeface="华文隶书" pitchFamily="2" charset="-122"/>
              </a:rPr>
              <a:t>D:  </a:t>
            </a:r>
            <a:r>
              <a:rPr lang="zh-CN" altLang="zh-CN" sz="4000" dirty="0" smtClean="0">
                <a:latin typeface="华文隶书" pitchFamily="2" charset="-122"/>
                <a:ea typeface="华文隶书" pitchFamily="2" charset="-122"/>
              </a:rPr>
              <a:t>能够定期对售后服务人员进行安装、调试、运行、维护等专业培训，理论学习与实际操作相结合。</a:t>
            </a:r>
          </a:p>
          <a:p>
            <a:r>
              <a:rPr lang="en-US" altLang="zh-CN" sz="4000" dirty="0" smtClean="0">
                <a:latin typeface="华文隶书" pitchFamily="2" charset="-122"/>
                <a:ea typeface="华文隶书" pitchFamily="2" charset="-122"/>
              </a:rPr>
              <a:t>E:  </a:t>
            </a:r>
            <a:r>
              <a:rPr lang="zh-CN" altLang="zh-CN" sz="4000" dirty="0" smtClean="0">
                <a:latin typeface="华文隶书" pitchFamily="2" charset="-122"/>
                <a:ea typeface="华文隶书" pitchFamily="2" charset="-122"/>
              </a:rPr>
              <a:t>须有两名以上售后服务人员，其中至少有一名取得售后服务人员资质认证</a:t>
            </a:r>
            <a:r>
              <a:rPr lang="zh-CN" altLang="en-US" sz="4000" dirty="0" smtClean="0">
                <a:latin typeface="华文隶书" pitchFamily="2" charset="-122"/>
                <a:ea typeface="华文隶书" pitchFamily="2" charset="-122"/>
              </a:rPr>
              <a:t>。</a:t>
            </a:r>
            <a:endParaRPr lang="zh-CN" altLang="zh-CN" sz="4000" dirty="0" smtClean="0">
              <a:latin typeface="华文隶书" pitchFamily="2" charset="-122"/>
              <a:ea typeface="华文隶书" pitchFamily="2" charset="-122"/>
            </a:endParaRPr>
          </a:p>
          <a:p>
            <a:r>
              <a:rPr lang="en-US" altLang="zh-CN" sz="4000" dirty="0" smtClean="0">
                <a:latin typeface="华文隶书" pitchFamily="2" charset="-122"/>
                <a:ea typeface="华文隶书" pitchFamily="2" charset="-122"/>
              </a:rPr>
              <a:t>F:  </a:t>
            </a:r>
            <a:r>
              <a:rPr lang="zh-CN" altLang="zh-CN" sz="4000" dirty="0" smtClean="0">
                <a:latin typeface="华文隶书" pitchFamily="2" charset="-122"/>
                <a:ea typeface="华文隶书" pitchFamily="2" charset="-122"/>
              </a:rPr>
              <a:t>建立售后服务人员奖惩机制，规范售后人员日常行为</a:t>
            </a:r>
            <a:r>
              <a:rPr lang="zh-CN" altLang="en-US" sz="4000" dirty="0" smtClean="0">
                <a:latin typeface="华文隶书" pitchFamily="2" charset="-122"/>
                <a:ea typeface="华文隶书" pitchFamily="2" charset="-122"/>
              </a:rPr>
              <a:t>。</a:t>
            </a:r>
            <a:endParaRPr lang="zh-CN" altLang="zh-CN" sz="4000" dirty="0">
              <a:latin typeface="华文隶书" pitchFamily="2" charset="-122"/>
              <a:ea typeface="华文隶书" pitchFamily="2" charset="-122"/>
            </a:endParaRPr>
          </a:p>
        </p:txBody>
      </p:sp>
      <p:sp>
        <p:nvSpPr>
          <p:cNvPr id="12" name="左大括号 11"/>
          <p:cNvSpPr/>
          <p:nvPr/>
        </p:nvSpPr>
        <p:spPr>
          <a:xfrm>
            <a:off x="11684000" y="2552700"/>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文本框 9"/>
          <p:cNvSpPr txBox="1"/>
          <p:nvPr/>
        </p:nvSpPr>
        <p:spPr>
          <a:xfrm>
            <a:off x="688975" y="3587750"/>
            <a:ext cx="6448426" cy="825419"/>
          </a:xfrm>
          <a:prstGeom prst="rect">
            <a:avLst/>
          </a:prstGeom>
          <a:noFill/>
        </p:spPr>
        <p:txBody>
          <a:bodyPr wrap="square" rtlCol="0" anchor="t">
            <a:spAutoFit/>
          </a:bodyPr>
          <a:lstStyle/>
          <a:p>
            <a:pPr algn="l" fontAlgn="auto">
              <a:lnSpc>
                <a:spcPct val="150000"/>
              </a:lnSpc>
            </a:pPr>
            <a:r>
              <a:rPr lang="en-US" altLang="zh-CN" sz="3600" dirty="0" smtClean="0">
                <a:latin typeface="+mn-ea"/>
                <a:cs typeface="+mn-ea"/>
                <a:sym typeface="+mn-ea"/>
              </a:rPr>
              <a:t>2</a:t>
            </a:r>
            <a:r>
              <a:rPr lang="zh-CN" altLang="en-US" sz="3600" dirty="0" smtClean="0">
                <a:latin typeface="+mn-ea"/>
                <a:cs typeface="+mn-ea"/>
                <a:sym typeface="+mn-ea"/>
              </a:rPr>
              <a:t>、对服务人员的具体要求</a:t>
            </a:r>
            <a:endParaRPr lang="en-US" altLang="zh-CN" sz="3600" dirty="0" smtClean="0">
              <a:latin typeface="+mn-ea"/>
              <a:cs typeface="+mn-ea"/>
              <a:sym typeface="+mn-ea"/>
            </a:endParaRPr>
          </a:p>
        </p:txBody>
      </p:sp>
      <p:sp>
        <p:nvSpPr>
          <p:cNvPr id="16" name="文本框 9"/>
          <p:cNvSpPr txBox="1"/>
          <p:nvPr/>
        </p:nvSpPr>
        <p:spPr>
          <a:xfrm>
            <a:off x="688975" y="4806950"/>
            <a:ext cx="6448426" cy="825419"/>
          </a:xfrm>
          <a:prstGeom prst="rect">
            <a:avLst/>
          </a:prstGeom>
          <a:noFill/>
        </p:spPr>
        <p:txBody>
          <a:bodyPr wrap="square" rtlCol="0" anchor="t">
            <a:spAutoFit/>
          </a:bodyPr>
          <a:lstStyle/>
          <a:p>
            <a:pPr algn="l" fontAlgn="auto">
              <a:lnSpc>
                <a:spcPct val="150000"/>
              </a:lnSpc>
            </a:pPr>
            <a:r>
              <a:rPr lang="en-US" altLang="zh-CN" sz="3600" dirty="0" smtClean="0">
                <a:latin typeface="+mn-ea"/>
                <a:cs typeface="+mn-ea"/>
                <a:sym typeface="+mn-ea"/>
              </a:rPr>
              <a:t>3</a:t>
            </a:r>
            <a:r>
              <a:rPr lang="zh-CN" altLang="en-US" sz="3600" dirty="0" smtClean="0">
                <a:latin typeface="+mn-ea"/>
                <a:cs typeface="+mn-ea"/>
                <a:sym typeface="+mn-ea"/>
              </a:rPr>
              <a:t>、对服务工具的具体要求</a:t>
            </a:r>
            <a:endParaRPr lang="en-US" altLang="zh-CN" sz="3600" dirty="0" smtClean="0">
              <a:latin typeface="+mn-ea"/>
              <a:cs typeface="+mn-ea"/>
              <a:sym typeface="+mn-ea"/>
            </a:endParaRPr>
          </a:p>
        </p:txBody>
      </p:sp>
      <p:sp>
        <p:nvSpPr>
          <p:cNvPr id="17" name="文本框 9"/>
          <p:cNvSpPr txBox="1"/>
          <p:nvPr/>
        </p:nvSpPr>
        <p:spPr>
          <a:xfrm>
            <a:off x="688975" y="5943580"/>
            <a:ext cx="6448426" cy="825419"/>
          </a:xfrm>
          <a:prstGeom prst="rect">
            <a:avLst/>
          </a:prstGeom>
          <a:noFill/>
        </p:spPr>
        <p:txBody>
          <a:bodyPr wrap="square" rtlCol="0" anchor="t">
            <a:spAutoFit/>
          </a:bodyPr>
          <a:lstStyle/>
          <a:p>
            <a:pPr algn="l" fontAlgn="auto">
              <a:lnSpc>
                <a:spcPct val="150000"/>
              </a:lnSpc>
            </a:pPr>
            <a:r>
              <a:rPr lang="en-US" altLang="zh-CN" sz="3600" dirty="0" smtClean="0">
                <a:latin typeface="+mn-ea"/>
                <a:cs typeface="+mn-ea"/>
                <a:sym typeface="+mn-ea"/>
              </a:rPr>
              <a:t>4</a:t>
            </a:r>
            <a:r>
              <a:rPr lang="zh-CN" altLang="en-US" sz="3600" dirty="0" smtClean="0">
                <a:latin typeface="+mn-ea"/>
                <a:cs typeface="+mn-ea"/>
                <a:sym typeface="+mn-ea"/>
              </a:rPr>
              <a:t>、对服务配件的具体要求</a:t>
            </a:r>
            <a:endParaRPr lang="zh-CN" altLang="en-US" sz="3600" dirty="0">
              <a:latin typeface="+mn-ea"/>
              <a:cs typeface="+mn-ea"/>
              <a:sym typeface="+mn-ea"/>
            </a:endParaRPr>
          </a:p>
        </p:txBody>
      </p:sp>
      <p:sp>
        <p:nvSpPr>
          <p:cNvPr id="18" name="右箭头 17"/>
          <p:cNvSpPr/>
          <p:nvPr/>
        </p:nvSpPr>
        <p:spPr>
          <a:xfrm>
            <a:off x="7607300" y="23368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5" name="图片 4" descr="微信图片_20191105120019"/>
          <p:cNvPicPr>
            <a:picLocks noChangeAspect="1"/>
          </p:cNvPicPr>
          <p:nvPr/>
        </p:nvPicPr>
        <p:blipFill>
          <a:blip r:embed="rId3" cstate="print"/>
          <a:stretch>
            <a:fillRect/>
          </a:stretch>
        </p:blipFill>
        <p:spPr>
          <a:xfrm>
            <a:off x="306073" y="341316"/>
            <a:ext cx="852814" cy="852814"/>
          </a:xfrm>
          <a:prstGeom prst="rect">
            <a:avLst/>
          </a:prstGeom>
        </p:spPr>
      </p:pic>
      <p:sp>
        <p:nvSpPr>
          <p:cNvPr id="6" name="矩形 5"/>
          <p:cNvSpPr/>
          <p:nvPr/>
        </p:nvSpPr>
        <p:spPr>
          <a:xfrm>
            <a:off x="20103794" y="8600263"/>
            <a:ext cx="3398556"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u="none" strike="noStrike" kern="1200" cap="none" spc="0" normalizeH="0" baseline="0" noProof="0">
                <a:ln>
                  <a:noFill/>
                </a:ln>
                <a:solidFill>
                  <a:schemeClr val="bg2"/>
                </a:solidFill>
                <a:effectLst>
                  <a:innerShdw blurRad="63500" dist="50800" dir="13500000">
                    <a:srgbClr val="000000">
                      <a:alpha val="50000"/>
                    </a:srgbClr>
                  </a:innerShdw>
                </a:effectLst>
                <a:uLnTx/>
                <a:uFillTx/>
                <a:latin typeface="+mn-lt"/>
                <a:ea typeface="+mn-ea"/>
                <a:cs typeface="+mn-cs"/>
              </a:rPr>
              <a:t>GDGCC</a:t>
            </a:r>
          </a:p>
        </p:txBody>
      </p:sp>
      <p:sp>
        <p:nvSpPr>
          <p:cNvPr id="13" name="TextBox 22"/>
          <p:cNvSpPr txBox="1"/>
          <p:nvPr/>
        </p:nvSpPr>
        <p:spPr>
          <a:xfrm>
            <a:off x="3035300" y="690332"/>
            <a:ext cx="16433800" cy="1015663"/>
          </a:xfrm>
          <a:prstGeom prst="rect">
            <a:avLst/>
          </a:prstGeom>
          <a:solidFill>
            <a:srgbClr val="314865"/>
          </a:solidFill>
        </p:spPr>
        <p:txBody>
          <a:bodyPr wrap="square" rtlCol="0">
            <a:spAutoFit/>
          </a:bodyPr>
          <a:lstStyle/>
          <a:p>
            <a:pPr algn="ctr">
              <a:buFont typeface="Wingdings" panose="05000000000000000000" pitchFamily="2" charset="2"/>
              <a:buNone/>
            </a:pPr>
            <a:r>
              <a:rPr lang="en-US" altLang="zh-CN" sz="6000" dirty="0" smtClean="0">
                <a:solidFill>
                  <a:schemeClr val="bg1"/>
                </a:solidFill>
                <a:latin typeface="方正舒体" pitchFamily="2" charset="-122"/>
                <a:ea typeface="方正舒体" pitchFamily="2" charset="-122"/>
                <a:cs typeface="+mn-ea"/>
                <a:sym typeface="Arial" panose="020B0604020202020204"/>
              </a:rPr>
              <a:t>2</a:t>
            </a:r>
            <a:r>
              <a:rPr lang="zh-CN" altLang="en-US" sz="6000" dirty="0" smtClean="0">
                <a:solidFill>
                  <a:schemeClr val="bg1"/>
                </a:solidFill>
                <a:latin typeface="方正舒体" pitchFamily="2" charset="-122"/>
                <a:ea typeface="方正舒体" pitchFamily="2" charset="-122"/>
                <a:cs typeface="+mn-ea"/>
                <a:sym typeface="Arial" panose="020B0604020202020204"/>
              </a:rPr>
              <a:t>、</a:t>
            </a:r>
            <a:r>
              <a:rPr lang="zh-CN" altLang="en-US" sz="6000" dirty="0" smtClean="0">
                <a:solidFill>
                  <a:schemeClr val="bg1"/>
                </a:solidFill>
                <a:latin typeface="方正舒体" pitchFamily="2" charset="-122"/>
                <a:ea typeface="方正舒体" pitchFamily="2" charset="-122"/>
                <a:cs typeface="+mn-ea"/>
                <a:sym typeface="+mn-ea"/>
              </a:rPr>
              <a:t>售后服务点的资质要求及评价办法（硬件）</a:t>
            </a:r>
            <a:endParaRPr lang="zh-CN" altLang="en-US" sz="6000" dirty="0">
              <a:solidFill>
                <a:schemeClr val="bg1"/>
              </a:solidFill>
              <a:latin typeface="方正舒体" pitchFamily="2" charset="-122"/>
              <a:ea typeface="方正舒体" pitchFamily="2" charset="-122"/>
              <a:cs typeface="+mn-ea"/>
              <a:sym typeface="Arial" panose="020B0604020202020204"/>
            </a:endParaRPr>
          </a:p>
        </p:txBody>
      </p:sp>
      <p:sp>
        <p:nvSpPr>
          <p:cNvPr id="2" name="矩形 1"/>
          <p:cNvSpPr/>
          <p:nvPr/>
        </p:nvSpPr>
        <p:spPr>
          <a:xfrm>
            <a:off x="18324195" y="173355"/>
            <a:ext cx="4994910" cy="521970"/>
          </a:xfrm>
          <a:prstGeom prst="rect">
            <a:avLst/>
          </a:prstGeom>
          <a:noFill/>
          <a:ln>
            <a:noFill/>
          </a:ln>
          <a:effectLst>
            <a:softEdge rad="31750"/>
          </a:effectLst>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2019</a:t>
            </a:r>
            <a:r>
              <a:rPr kumimoji="0" lang="zh-CN" altLang="en-US" sz="2800" u="none" strike="noStrike" kern="1200" cap="none" spc="0" normalizeH="0" baseline="0" noProof="0">
                <a:solidFill>
                  <a:schemeClr val="bg1">
                    <a:lumMod val="65000"/>
                  </a:schemeClr>
                </a:solidFill>
                <a:effectLst>
                  <a:innerShdw blurRad="63500" dist="50800" dir="13500000">
                    <a:srgbClr val="000000">
                      <a:alpha val="50000"/>
                    </a:srgbClr>
                  </a:innerShdw>
                </a:effectLst>
                <a:uLnTx/>
                <a:uFillTx/>
                <a:latin typeface="微软雅黑" panose="020B0503020204020204" charset="-122"/>
                <a:ea typeface="微软雅黑" panose="020B0503020204020204" charset="-122"/>
                <a:cs typeface="微软雅黑" panose="020B0503020204020204" charset="-122"/>
              </a:rPr>
              <a:t>壁挂炉标准公益大讲堂</a:t>
            </a:r>
          </a:p>
        </p:txBody>
      </p:sp>
      <p:sp>
        <p:nvSpPr>
          <p:cNvPr id="8" name="文本框 9"/>
          <p:cNvSpPr txBox="1"/>
          <p:nvPr/>
        </p:nvSpPr>
        <p:spPr>
          <a:xfrm>
            <a:off x="650874" y="2254250"/>
            <a:ext cx="6702425" cy="825419"/>
          </a:xfrm>
          <a:prstGeom prst="rect">
            <a:avLst/>
          </a:prstGeom>
          <a:noFill/>
          <a:ln>
            <a:noFill/>
          </a:ln>
        </p:spPr>
        <p:txBody>
          <a:bodyPr wrap="square" rtlCol="0" anchor="t">
            <a:spAutoFit/>
          </a:bodyPr>
          <a:lstStyle/>
          <a:p>
            <a:pPr algn="l" fontAlgn="auto">
              <a:lnSpc>
                <a:spcPct val="150000"/>
              </a:lnSpc>
            </a:pPr>
            <a:r>
              <a:rPr lang="en-US" altLang="zh-CN" sz="3600" dirty="0" smtClean="0">
                <a:latin typeface="+mn-ea"/>
                <a:cs typeface="+mn-ea"/>
                <a:sym typeface="+mn-ea"/>
              </a:rPr>
              <a:t>1</a:t>
            </a:r>
            <a:r>
              <a:rPr lang="zh-CN" altLang="en-US" sz="3600" dirty="0" smtClean="0">
                <a:latin typeface="+mn-ea"/>
                <a:cs typeface="+mn-ea"/>
                <a:sym typeface="+mn-ea"/>
              </a:rPr>
              <a:t>、对售后服务点的整体要求</a:t>
            </a:r>
            <a:endParaRPr lang="en-US" altLang="zh-CN" sz="3600" dirty="0" smtClean="0">
              <a:latin typeface="+mn-ea"/>
              <a:cs typeface="+mn-ea"/>
              <a:sym typeface="+mn-ea"/>
            </a:endParaRPr>
          </a:p>
        </p:txBody>
      </p:sp>
      <p:sp>
        <p:nvSpPr>
          <p:cNvPr id="9" name="文本框 9"/>
          <p:cNvSpPr txBox="1"/>
          <p:nvPr/>
        </p:nvSpPr>
        <p:spPr>
          <a:xfrm>
            <a:off x="9271000" y="2254251"/>
            <a:ext cx="13385799" cy="5016758"/>
          </a:xfrm>
          <a:prstGeom prst="rect">
            <a:avLst/>
          </a:prstGeom>
          <a:solidFill>
            <a:schemeClr val="accent1">
              <a:lumMod val="20000"/>
              <a:lumOff val="80000"/>
            </a:schemeClr>
          </a:solidFill>
          <a:ln>
            <a:noFill/>
          </a:ln>
        </p:spPr>
        <p:txBody>
          <a:bodyPr wrap="square" rtlCol="0" anchor="t">
            <a:spAutoFit/>
          </a:bodyPr>
          <a:lstStyle/>
          <a:p>
            <a:r>
              <a:rPr lang="en-US" altLang="zh-CN" sz="4000" b="1" i="1" u="sng" dirty="0" smtClean="0">
                <a:latin typeface="华文隶书" pitchFamily="2" charset="-122"/>
                <a:ea typeface="华文隶书" pitchFamily="2" charset="-122"/>
              </a:rPr>
              <a:t>A: </a:t>
            </a:r>
            <a:r>
              <a:rPr lang="zh-CN" altLang="zh-CN" sz="4000" b="1" i="1" u="sng" dirty="0" smtClean="0">
                <a:latin typeface="华文隶书" pitchFamily="2" charset="-122"/>
                <a:ea typeface="华文隶书" pitchFamily="2" charset="-122"/>
              </a:rPr>
              <a:t>应具备良好的职业道德：</a:t>
            </a:r>
            <a:r>
              <a:rPr lang="zh-CN" altLang="zh-CN" sz="4000" dirty="0" smtClean="0">
                <a:latin typeface="华文隶书" pitchFamily="2" charset="-122"/>
                <a:ea typeface="华文隶书" pitchFamily="2" charset="-122"/>
              </a:rPr>
              <a:t>文明礼貌、热情服务；遵守操作规程、爱护仪器设备等；</a:t>
            </a:r>
          </a:p>
          <a:p>
            <a:r>
              <a:rPr lang="en-US" altLang="zh-CN" sz="4000" b="1" i="1" u="sng" dirty="0" smtClean="0">
                <a:latin typeface="华文隶书" pitchFamily="2" charset="-122"/>
                <a:ea typeface="华文隶书" pitchFamily="2" charset="-122"/>
              </a:rPr>
              <a:t>B:</a:t>
            </a:r>
            <a:r>
              <a:rPr lang="zh-CN" altLang="zh-CN" sz="4000" b="1" i="1" u="sng" dirty="0" smtClean="0">
                <a:latin typeface="华文隶书" pitchFamily="2" charset="-122"/>
                <a:ea typeface="华文隶书" pitchFamily="2" charset="-122"/>
              </a:rPr>
              <a:t>具有较好的售后服务能力；</a:t>
            </a:r>
            <a:r>
              <a:rPr lang="zh-CN" altLang="zh-CN" sz="4000" dirty="0" smtClean="0">
                <a:latin typeface="华文隶书" pitchFamily="2" charset="-122"/>
                <a:ea typeface="华文隶书" pitchFamily="2" charset="-122"/>
              </a:rPr>
              <a:t>掌握机械、燃气具、电气、法律法规等基础知识；</a:t>
            </a:r>
          </a:p>
          <a:p>
            <a:r>
              <a:rPr lang="en-US" altLang="zh-CN" sz="4000" b="1" i="1" u="sng" dirty="0" smtClean="0">
                <a:latin typeface="华文隶书" pitchFamily="2" charset="-122"/>
                <a:ea typeface="华文隶书" pitchFamily="2" charset="-122"/>
              </a:rPr>
              <a:t>C: </a:t>
            </a:r>
            <a:r>
              <a:rPr lang="zh-CN" altLang="zh-CN" sz="4000" b="1" i="1" u="sng" dirty="0" smtClean="0">
                <a:latin typeface="华文隶书" pitchFamily="2" charset="-122"/>
                <a:ea typeface="华文隶书" pitchFamily="2" charset="-122"/>
              </a:rPr>
              <a:t>售后人员标准化</a:t>
            </a:r>
            <a:r>
              <a:rPr lang="en-US" altLang="zh-CN" sz="4000" b="1" i="1" u="sng" dirty="0" smtClean="0">
                <a:latin typeface="华文隶书" pitchFamily="2" charset="-122"/>
                <a:ea typeface="华文隶书" pitchFamily="2" charset="-122"/>
              </a:rPr>
              <a:t>:  </a:t>
            </a:r>
            <a:r>
              <a:rPr lang="zh-CN" altLang="zh-CN" sz="4000" dirty="0" smtClean="0">
                <a:latin typeface="华文隶书" pitchFamily="2" charset="-122"/>
                <a:ea typeface="华文隶书" pitchFamily="2" charset="-122"/>
              </a:rPr>
              <a:t>统一服装、统一工具、统一用语，规范行为，严格按照服务程序处理安装售后问题，避免不必要的错误和浪费，确保售后服务质量；</a:t>
            </a:r>
          </a:p>
          <a:p>
            <a:endParaRPr lang="zh-CN" altLang="zh-CN" sz="4000" dirty="0">
              <a:latin typeface="华文隶书" pitchFamily="2" charset="-122"/>
              <a:ea typeface="华文隶书" pitchFamily="2" charset="-122"/>
            </a:endParaRPr>
          </a:p>
        </p:txBody>
      </p:sp>
      <p:sp>
        <p:nvSpPr>
          <p:cNvPr id="12" name="左大括号 11"/>
          <p:cNvSpPr/>
          <p:nvPr/>
        </p:nvSpPr>
        <p:spPr>
          <a:xfrm>
            <a:off x="11684000" y="2552700"/>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文本框 9"/>
          <p:cNvSpPr txBox="1"/>
          <p:nvPr/>
        </p:nvSpPr>
        <p:spPr>
          <a:xfrm>
            <a:off x="688975" y="3587750"/>
            <a:ext cx="6448426" cy="906915"/>
          </a:xfrm>
          <a:prstGeom prst="rect">
            <a:avLst/>
          </a:prstGeom>
          <a:noFill/>
          <a:ln>
            <a:noFill/>
          </a:ln>
        </p:spPr>
        <p:txBody>
          <a:bodyPr wrap="square" rtlCol="0" anchor="t">
            <a:spAutoFit/>
          </a:bodyPr>
          <a:lstStyle/>
          <a:p>
            <a:pPr algn="l" fontAlgn="auto">
              <a:lnSpc>
                <a:spcPct val="150000"/>
              </a:lnSpc>
            </a:pPr>
            <a:r>
              <a:rPr lang="en-US" altLang="zh-CN" sz="4000" b="1" i="1" dirty="0" smtClean="0">
                <a:solidFill>
                  <a:srgbClr val="00B050"/>
                </a:solidFill>
                <a:latin typeface="+mn-ea"/>
                <a:cs typeface="+mn-ea"/>
                <a:sym typeface="+mn-ea"/>
              </a:rPr>
              <a:t>2</a:t>
            </a:r>
            <a:r>
              <a:rPr lang="zh-CN" altLang="en-US" sz="4000" b="1" i="1" dirty="0" smtClean="0">
                <a:solidFill>
                  <a:srgbClr val="00B050"/>
                </a:solidFill>
                <a:latin typeface="+mn-ea"/>
                <a:cs typeface="+mn-ea"/>
                <a:sym typeface="+mn-ea"/>
              </a:rPr>
              <a:t>、对服务人员的具体要求</a:t>
            </a:r>
            <a:endParaRPr lang="en-US" altLang="zh-CN" sz="4000" b="1" i="1" dirty="0" smtClean="0">
              <a:solidFill>
                <a:srgbClr val="00B050"/>
              </a:solidFill>
              <a:latin typeface="+mn-ea"/>
              <a:cs typeface="+mn-ea"/>
              <a:sym typeface="+mn-ea"/>
            </a:endParaRPr>
          </a:p>
        </p:txBody>
      </p:sp>
      <p:sp>
        <p:nvSpPr>
          <p:cNvPr id="16" name="文本框 9"/>
          <p:cNvSpPr txBox="1"/>
          <p:nvPr/>
        </p:nvSpPr>
        <p:spPr>
          <a:xfrm>
            <a:off x="688975" y="4806950"/>
            <a:ext cx="6448426" cy="825419"/>
          </a:xfrm>
          <a:prstGeom prst="rect">
            <a:avLst/>
          </a:prstGeom>
          <a:noFill/>
        </p:spPr>
        <p:txBody>
          <a:bodyPr wrap="square" rtlCol="0" anchor="t">
            <a:spAutoFit/>
          </a:bodyPr>
          <a:lstStyle/>
          <a:p>
            <a:pPr algn="l" fontAlgn="auto">
              <a:lnSpc>
                <a:spcPct val="150000"/>
              </a:lnSpc>
            </a:pPr>
            <a:r>
              <a:rPr lang="en-US" altLang="zh-CN" sz="3600" dirty="0" smtClean="0">
                <a:latin typeface="+mn-ea"/>
                <a:cs typeface="+mn-ea"/>
                <a:sym typeface="+mn-ea"/>
              </a:rPr>
              <a:t>3</a:t>
            </a:r>
            <a:r>
              <a:rPr lang="zh-CN" altLang="en-US" sz="3600" dirty="0" smtClean="0">
                <a:latin typeface="+mn-ea"/>
                <a:cs typeface="+mn-ea"/>
                <a:sym typeface="+mn-ea"/>
              </a:rPr>
              <a:t>、对服务工具的具体要求</a:t>
            </a:r>
            <a:endParaRPr lang="en-US" altLang="zh-CN" sz="3600" dirty="0" smtClean="0">
              <a:latin typeface="+mn-ea"/>
              <a:cs typeface="+mn-ea"/>
              <a:sym typeface="+mn-ea"/>
            </a:endParaRPr>
          </a:p>
        </p:txBody>
      </p:sp>
      <p:sp>
        <p:nvSpPr>
          <p:cNvPr id="17" name="文本框 9"/>
          <p:cNvSpPr txBox="1"/>
          <p:nvPr/>
        </p:nvSpPr>
        <p:spPr>
          <a:xfrm>
            <a:off x="688975" y="5943580"/>
            <a:ext cx="6448426" cy="825419"/>
          </a:xfrm>
          <a:prstGeom prst="rect">
            <a:avLst/>
          </a:prstGeom>
          <a:noFill/>
        </p:spPr>
        <p:txBody>
          <a:bodyPr wrap="square" rtlCol="0" anchor="t">
            <a:spAutoFit/>
          </a:bodyPr>
          <a:lstStyle/>
          <a:p>
            <a:pPr algn="l" fontAlgn="auto">
              <a:lnSpc>
                <a:spcPct val="150000"/>
              </a:lnSpc>
            </a:pPr>
            <a:r>
              <a:rPr lang="en-US" altLang="zh-CN" sz="3600" dirty="0" smtClean="0">
                <a:latin typeface="+mn-ea"/>
                <a:cs typeface="+mn-ea"/>
                <a:sym typeface="+mn-ea"/>
              </a:rPr>
              <a:t>4</a:t>
            </a:r>
            <a:r>
              <a:rPr lang="zh-CN" altLang="en-US" sz="3600" dirty="0" smtClean="0">
                <a:latin typeface="+mn-ea"/>
                <a:cs typeface="+mn-ea"/>
                <a:sym typeface="+mn-ea"/>
              </a:rPr>
              <a:t>、对服务配件的具体要求</a:t>
            </a:r>
            <a:endParaRPr lang="zh-CN" altLang="en-US" sz="3600" dirty="0">
              <a:latin typeface="+mn-ea"/>
              <a:cs typeface="+mn-ea"/>
              <a:sym typeface="+mn-ea"/>
            </a:endParaRPr>
          </a:p>
        </p:txBody>
      </p:sp>
      <p:sp>
        <p:nvSpPr>
          <p:cNvPr id="18" name="右箭头 17"/>
          <p:cNvSpPr/>
          <p:nvPr/>
        </p:nvSpPr>
        <p:spPr>
          <a:xfrm>
            <a:off x="7543800" y="3695700"/>
            <a:ext cx="1371600" cy="889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u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4.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5.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6.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Franklin Gothic Medium"/>
        <a:ea typeface="微软雅黑"/>
        <a:cs typeface=""/>
      </a:majorFont>
      <a:minorFont>
        <a:latin typeface="Franklin Gothic Book"/>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1299</Words>
  <Application>Microsoft Office PowerPoint</Application>
  <PresentationFormat>自定义</PresentationFormat>
  <Paragraphs>169</Paragraphs>
  <Slides>18</Slides>
  <Notes>17</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2017工作总结与2018工作规划PPT模板</dc:title>
  <dc:creator>carrie_xie</dc:creator>
  <cp:lastModifiedBy>时培全</cp:lastModifiedBy>
  <cp:revision>201</cp:revision>
  <dcterms:created xsi:type="dcterms:W3CDTF">2013-07-01T03:05:00Z</dcterms:created>
  <dcterms:modified xsi:type="dcterms:W3CDTF">2019-11-26T03:05:03Z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2052-11.1.0.9145</vt:lpwstr>
  </property>
  <property fmtid="{D5CDD505-2E9C-101B-9397-08002B2CF9AE}" pid="3" name="KSORubyTemplateID">
    <vt:lpwstr>2</vt:lpwstr>
  </property>
</Properties>
</file>