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138" r:id="rId3"/>
    <p:sldId id="3139" r:id="rId5"/>
    <p:sldId id="3087" r:id="rId6"/>
    <p:sldId id="3093" r:id="rId7"/>
    <p:sldId id="3146" r:id="rId8"/>
    <p:sldId id="3097" r:id="rId9"/>
    <p:sldId id="3127" r:id="rId10"/>
    <p:sldId id="3145" r:id="rId11"/>
  </p:sldIdLst>
  <p:sldSz cx="12858750" cy="7232650"/>
  <p:notesSz cx="6858000" cy="9144000"/>
  <p:custDataLst>
    <p:tags r:id="rId1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0B369"/>
    <a:srgbClr val="1A8CE1"/>
    <a:srgbClr val="FFFFFF"/>
    <a:srgbClr val="A78357"/>
    <a:srgbClr val="28C7D4"/>
    <a:srgbClr val="F94D4D"/>
    <a:srgbClr val="FEFEFE"/>
    <a:srgbClr val="8F1A12"/>
    <a:srgbClr val="F84E4B"/>
    <a:srgbClr val="26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4" autoAdjust="0"/>
    <p:restoredTop sz="92986" autoAdjust="0"/>
  </p:normalViewPr>
  <p:slideViewPr>
    <p:cSldViewPr>
      <p:cViewPr>
        <p:scale>
          <a:sx n="50" d="100"/>
          <a:sy n="50" d="100"/>
        </p:scale>
        <p:origin x="-432" y="-1698"/>
      </p:cViewPr>
      <p:guideLst>
        <p:guide orient="horz" pos="357"/>
        <p:guide orient="horz" pos="4183"/>
        <p:guide pos="4050"/>
        <p:guide pos="558"/>
        <p:guide pos="7588"/>
        <p:guide pos="376"/>
        <p:guide pos="134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643766"/>
            <a:ext cx="12858750" cy="1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 userDrawn="1"/>
        </p:nvGrpSpPr>
        <p:grpSpPr>
          <a:xfrm>
            <a:off x="516714" y="187358"/>
            <a:ext cx="303705" cy="303705"/>
            <a:chOff x="624979" y="908720"/>
            <a:chExt cx="288032" cy="28803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24979" y="1196752"/>
              <a:ext cx="2880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911622" y="908720"/>
              <a:ext cx="0" cy="28803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696987" y="980728"/>
              <a:ext cx="216024" cy="21602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8C92ADDF-ABC6-4EEC-846D-A1AE2D410679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0317807" y="678244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0542" y="1210764"/>
            <a:ext cx="8577668" cy="4811127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139950" y="2083435"/>
            <a:ext cx="8578215" cy="744220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2020年度推荐零部件</a:t>
            </a:r>
            <a:r>
              <a:rPr lang="en-US" altLang="zh-CN" sz="4400" b="1" dirty="0" smtClean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汇报</a:t>
            </a:r>
            <a:endParaRPr lang="en-US" altLang="zh-CN" sz="4400" b="1" dirty="0" smtClean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8" name="图片 17" descr="商会logo-透明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75" y="101600"/>
            <a:ext cx="761365" cy="76136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744470" y="5144135"/>
            <a:ext cx="61302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02060"/>
                </a:solidFill>
              </a:rPr>
              <a:t>公司名称：</a:t>
            </a:r>
            <a:endParaRPr lang="zh-CN" altLang="en-US" b="1">
              <a:solidFill>
                <a:srgbClr val="002060"/>
              </a:solidFill>
            </a:endParaRPr>
          </a:p>
          <a:p>
            <a:r>
              <a:rPr lang="zh-CN" altLang="en-US" b="1">
                <a:solidFill>
                  <a:srgbClr val="002060"/>
                </a:solidFill>
              </a:rPr>
              <a:t>汇报人：</a:t>
            </a:r>
            <a:endParaRPr lang="zh-CN" altLang="en-US" b="1">
              <a:solidFill>
                <a:srgbClr val="00206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50110" y="3232150"/>
            <a:ext cx="85782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 b="1" dirty="0" smtClean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XXX产品品名</a:t>
            </a:r>
            <a:endParaRPr lang="en-US" altLang="zh-CN" sz="4400" b="1" dirty="0" smtClean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7" y="448"/>
            <a:ext cx="12863159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804066" y="1027458"/>
            <a:ext cx="9250623" cy="549914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任意多边形: 形状 7"/>
          <p:cNvSpPr/>
          <p:nvPr/>
        </p:nvSpPr>
        <p:spPr>
          <a:xfrm>
            <a:off x="2347450" y="448"/>
            <a:ext cx="1627145" cy="3836577"/>
          </a:xfrm>
          <a:custGeom>
            <a:avLst/>
            <a:gdLst>
              <a:gd name="connsiteX0" fmla="*/ 0 w 1543050"/>
              <a:gd name="connsiteY0" fmla="*/ 0 h 2781300"/>
              <a:gd name="connsiteX1" fmla="*/ 1543050 w 1543050"/>
              <a:gd name="connsiteY1" fmla="*/ 0 h 2781300"/>
              <a:gd name="connsiteX2" fmla="*/ 1543050 w 1543050"/>
              <a:gd name="connsiteY2" fmla="*/ 2781300 h 2781300"/>
              <a:gd name="connsiteX3" fmla="*/ 771525 w 1543050"/>
              <a:gd name="connsiteY3" fmla="*/ 1981368 h 2781300"/>
              <a:gd name="connsiteX4" fmla="*/ 0 w 1543050"/>
              <a:gd name="connsiteY4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2781300">
                <a:moveTo>
                  <a:pt x="0" y="0"/>
                </a:moveTo>
                <a:lnTo>
                  <a:pt x="1543050" y="0"/>
                </a:lnTo>
                <a:lnTo>
                  <a:pt x="1543050" y="2781300"/>
                </a:lnTo>
                <a:lnTo>
                  <a:pt x="771525" y="1981368"/>
                </a:lnTo>
                <a:lnTo>
                  <a:pt x="0" y="2781300"/>
                </a:lnTo>
                <a:close/>
              </a:path>
            </a:pathLst>
          </a:cu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735717" y="1575572"/>
            <a:ext cx="4250447" cy="481741"/>
            <a:chOff x="5735630" y="1575319"/>
            <a:chExt cx="4250972" cy="481800"/>
          </a:xfrm>
        </p:grpSpPr>
        <p:sp>
          <p:nvSpPr>
            <p:cNvPr id="9" name="文本框 8"/>
            <p:cNvSpPr txBox="1"/>
            <p:nvPr/>
          </p:nvSpPr>
          <p:spPr>
            <a:xfrm>
              <a:off x="7098730" y="1575319"/>
              <a:ext cx="2887872" cy="480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企业概述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735630" y="1575320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6843687" y="1655943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622687" y="3162772"/>
            <a:ext cx="4250447" cy="481740"/>
            <a:chOff x="5735630" y="2690217"/>
            <a:chExt cx="4250972" cy="481799"/>
          </a:xfrm>
        </p:grpSpPr>
        <p:sp>
          <p:nvSpPr>
            <p:cNvPr id="12" name="文本框 11"/>
            <p:cNvSpPr txBox="1"/>
            <p:nvPr/>
          </p:nvSpPr>
          <p:spPr>
            <a:xfrm>
              <a:off x="7098730" y="2690217"/>
              <a:ext cx="2887872" cy="480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参评产品介绍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735630" y="2690217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6843687" y="2770840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5622687" y="4669961"/>
            <a:ext cx="4738370" cy="869315"/>
            <a:chOff x="5735630" y="3805114"/>
            <a:chExt cx="4738955" cy="869421"/>
          </a:xfrm>
        </p:grpSpPr>
        <p:sp>
          <p:nvSpPr>
            <p:cNvPr id="15" name="文本框 14"/>
            <p:cNvSpPr txBox="1"/>
            <p:nvPr/>
          </p:nvSpPr>
          <p:spPr>
            <a:xfrm>
              <a:off x="7098508" y="3805114"/>
              <a:ext cx="3376077" cy="869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参评公司质量体系、用户评价、社会评价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735630" y="3805115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3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6843687" y="3885738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2338354" y="1495221"/>
            <a:ext cx="1645336" cy="871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060" spc="316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060" spc="316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48" y="5903151"/>
            <a:ext cx="4439495" cy="206624"/>
          </a:xfrm>
          <a:prstGeom prst="rect">
            <a:avLst/>
          </a:prstGeom>
          <a:solidFill>
            <a:srgbClr val="0E2234"/>
          </a:solidFill>
          <a:ln>
            <a:noFill/>
          </a:ln>
          <a:effectLst>
            <a:outerShdw blurRad="190500" sx="101000" sy="101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427266" y="5905563"/>
            <a:ext cx="4439495" cy="206624"/>
          </a:xfrm>
          <a:prstGeom prst="rect">
            <a:avLst/>
          </a:prstGeom>
          <a:solidFill>
            <a:srgbClr val="0E2234"/>
          </a:solidFill>
          <a:ln>
            <a:noFill/>
          </a:ln>
          <a:effectLst>
            <a:outerShdw blurRad="190500" sx="101000" sy="101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1.</a:t>
            </a:r>
            <a:r>
              <a:rPr 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企业概述</a:t>
            </a:r>
            <a:endParaRPr 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48715" y="1811655"/>
            <a:ext cx="7026275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提示：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高度概括公司情况，主要描述企业经营情况，包含</a:t>
            </a:r>
            <a:r>
              <a:rPr lang="zh-CN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企业性质、成立时间、注册资本、公司性质、企业规模、技术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研发</a:t>
            </a:r>
            <a:r>
              <a:rPr lang="zh-CN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力量、企业法人、厂房面积、发展历史等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相关内容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展示公司实际生产经营场景，包含企业正门照片、车间照片、团队照片等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企业大事件简介（或相关图片）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2.1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参评产品介绍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3870" y="821690"/>
            <a:ext cx="25387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defTabSz="914400">
              <a:buClrTx/>
              <a:buSzTx/>
              <a:buFont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参评产品型号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6460" y="2249805"/>
            <a:ext cx="73336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提示：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主要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介绍产品的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用途及应用范围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执行的标准及标准号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参评产品获得的认证：检测报告、3C认证、CE认证等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2.2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参评产品特色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2045" y="1461135"/>
            <a:ext cx="73336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提示：突出产品优势，介绍产品的特色、创新点等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特色介绍（需从以下方面详细阐述并提供佐证材料：功能、技术亮点、有何创新、是否是针对用户需求的改进……）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2.获得相关知识产权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：专利证书、非自主专利的专利权转让合同证书、获专利授权证明等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产品应用照片或视频等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如有实物，可现场进行展示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0885488" y="2257425"/>
            <a:ext cx="1973262" cy="11811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635"/>
              </a:spcBef>
              <a:buNone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Shape 1853"/>
          <p:cNvSpPr/>
          <p:nvPr/>
        </p:nvSpPr>
        <p:spPr>
          <a:xfrm>
            <a:off x="2571012" y="2107073"/>
            <a:ext cx="392466" cy="31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8"/>
          <p:cNvSpPr/>
          <p:nvPr/>
        </p:nvSpPr>
        <p:spPr>
          <a:xfrm>
            <a:off x="4301622" y="4182942"/>
            <a:ext cx="231830" cy="42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3.1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参评公司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质量体系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299210" y="1635125"/>
            <a:ext cx="724344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提示：介绍公司质量体系认证，展示质量体系认证证书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AutoShape 9"/>
          <p:cNvSpPr/>
          <p:nvPr/>
        </p:nvSpPr>
        <p:spPr bwMode="auto">
          <a:xfrm>
            <a:off x="4031886" y="4600770"/>
            <a:ext cx="2176493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26" name="AutoShape 10"/>
          <p:cNvSpPr/>
          <p:nvPr/>
        </p:nvSpPr>
        <p:spPr bwMode="auto">
          <a:xfrm>
            <a:off x="3991705" y="4386469"/>
            <a:ext cx="2122917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27" name="AutoShape 11"/>
          <p:cNvSpPr/>
          <p:nvPr/>
        </p:nvSpPr>
        <p:spPr bwMode="auto">
          <a:xfrm>
            <a:off x="8737573" y="4600770"/>
            <a:ext cx="2178724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28" name="AutoShape 12"/>
          <p:cNvSpPr/>
          <p:nvPr/>
        </p:nvSpPr>
        <p:spPr bwMode="auto">
          <a:xfrm>
            <a:off x="8699624" y="4386469"/>
            <a:ext cx="2122916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32" name="AutoShape 16"/>
          <p:cNvSpPr/>
          <p:nvPr/>
        </p:nvSpPr>
        <p:spPr bwMode="auto">
          <a:xfrm>
            <a:off x="399170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33" name="AutoShape 17"/>
          <p:cNvSpPr/>
          <p:nvPr/>
        </p:nvSpPr>
        <p:spPr bwMode="auto">
          <a:xfrm>
            <a:off x="869962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Tx/>
              <a:buSzTx/>
              <a:buFontTx/>
            </a:pP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3.2</a:t>
            </a:r>
            <a:r>
              <a:rPr lang="zh-CN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用户评价、社会评价</a:t>
            </a:r>
            <a:endParaRPr 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35685" y="1563370"/>
            <a:ext cx="889444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提示：展示企业在用户、社会中获得的评价、反馈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/>
            <a:r>
              <a:rPr lang="en-US" altLang="zh-CN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获得“优秀供应商”荣誉或其他相关奖项：展示荣誉证书、牌匾及网站公示截图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/>
            <a:r>
              <a:rPr lang="en-US" altLang="zh-CN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参与制定过的相关标准：展示标准封面及标准前言扫描页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/>
            <a:r>
              <a:rPr lang="en-US" altLang="zh-CN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参与社会及行业相关公益活动：展示活动照片及相关捐赠收据、证书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0542" y="1210764"/>
            <a:ext cx="8577668" cy="4811127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139950" y="3121025"/>
            <a:ext cx="8578850" cy="990600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zh-CN" altLang="en-US" sz="6000" b="1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6000" b="1" spc="316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ULTRA_SCORM_COURSE_ID" val="E6ECFD19-AC39-45B6-BD3A-2F8820C35C95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268"/>
</p:tagLst>
</file>

<file path=ppt/theme/theme1.xml><?xml version="1.0" encoding="utf-8"?>
<a:theme xmlns:a="http://schemas.openxmlformats.org/drawingml/2006/main" name="第一PPT，www.1ppt.com">
  <a:themeElements>
    <a:clrScheme name="自定义 8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C2E5"/>
      </a:accent1>
      <a:accent2>
        <a:srgbClr val="0E2234"/>
      </a:accent2>
      <a:accent3>
        <a:srgbClr val="9BC2E5"/>
      </a:accent3>
      <a:accent4>
        <a:srgbClr val="0E2234"/>
      </a:accent4>
      <a:accent5>
        <a:srgbClr val="9BC2E5"/>
      </a:accent5>
      <a:accent6>
        <a:srgbClr val="0E2234"/>
      </a:accent6>
      <a:hlink>
        <a:srgbClr val="9BC2E5"/>
      </a:hlink>
      <a:folHlink>
        <a:srgbClr val="0E223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WPS 演示</Application>
  <PresentationFormat>自定义</PresentationFormat>
  <Paragraphs>74</Paragraphs>
  <Slides>8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Calibri</vt:lpstr>
      <vt:lpstr>Open Sans Light</vt:lpstr>
      <vt:lpstr>Yu Gothic UI Light</vt:lpstr>
      <vt:lpstr>Verdana</vt:lpstr>
      <vt:lpstr>Arial Unicode MS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简洁蓝色</dc:title>
  <dc:creator/>
  <cp:keywords>www.1ppt.com</cp:keywords>
  <cp:lastModifiedBy>JOY</cp:lastModifiedBy>
  <cp:revision>7</cp:revision>
  <dcterms:created xsi:type="dcterms:W3CDTF">2016-10-17T14:00:00Z</dcterms:created>
  <dcterms:modified xsi:type="dcterms:W3CDTF">2019-11-05T08:23:25Z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