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handoutMasterIdLst>
    <p:handoutMasterId r:id="rId12"/>
  </p:handoutMasterIdLst>
  <p:sldIdLst>
    <p:sldId id="3138" r:id="rId3"/>
    <p:sldId id="3139" r:id="rId5"/>
    <p:sldId id="3087" r:id="rId6"/>
    <p:sldId id="3093" r:id="rId7"/>
    <p:sldId id="3146" r:id="rId8"/>
    <p:sldId id="3097" r:id="rId9"/>
    <p:sldId id="3127" r:id="rId10"/>
    <p:sldId id="3145" r:id="rId11"/>
  </p:sldIdLst>
  <p:sldSz cx="12858750" cy="7232650"/>
  <p:notesSz cx="6858000" cy="9144000"/>
  <p:custDataLst>
    <p:tags r:id="rId16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640080" indent="-18288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1282700" indent="-3683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925955" indent="-55435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2568575" indent="-7397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clrMru>
    <a:srgbClr val="00B369"/>
    <a:srgbClr val="1A8CE1"/>
    <a:srgbClr val="FFFFFF"/>
    <a:srgbClr val="A78357"/>
    <a:srgbClr val="28C7D4"/>
    <a:srgbClr val="F94D4D"/>
    <a:srgbClr val="FEFEFE"/>
    <a:srgbClr val="8F1A12"/>
    <a:srgbClr val="F84E4B"/>
    <a:srgbClr val="26C8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44" autoAdjust="0"/>
    <p:restoredTop sz="92986" autoAdjust="0"/>
  </p:normalViewPr>
  <p:slideViewPr>
    <p:cSldViewPr>
      <p:cViewPr>
        <p:scale>
          <a:sx n="50" d="100"/>
          <a:sy n="50" d="100"/>
        </p:scale>
        <p:origin x="-432" y="-1698"/>
      </p:cViewPr>
      <p:guideLst>
        <p:guide orient="horz" pos="357"/>
        <p:guide orient="horz" pos="4183"/>
        <p:guide pos="4050"/>
        <p:guide pos="558"/>
        <p:guide pos="7588"/>
        <p:guide pos="376"/>
        <p:guide pos="1348"/>
      </p:guideLst>
    </p:cSldViewPr>
  </p:slideViewPr>
  <p:outlineViewPr>
    <p:cViewPr>
      <p:scale>
        <a:sx n="100" d="100"/>
        <a:sy n="100" d="100"/>
      </p:scale>
      <p:origin x="0" y="-144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2" d="100"/>
        <a:sy n="132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handoutMaster" Target="handoutMasters/handoutMaster1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742FC-62BB-4B81-9CA5-3B750A4B45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E82F1-5B17-4D95-A6D6-EB96F2D72B6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6024D97-E667-405D-B634-E583E2108D71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418F03C3-53C1-4F10-8DAF-D1F318E96C6E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59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31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03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75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365" algn="l" defTabSz="9144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44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44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44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495A-DD81-44F4-9F54-1F39867BF2D9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 userDrawn="1"/>
        </p:nvCxnSpPr>
        <p:spPr>
          <a:xfrm>
            <a:off x="0" y="643766"/>
            <a:ext cx="12858750" cy="1"/>
          </a:xfrm>
          <a:prstGeom prst="line">
            <a:avLst/>
          </a:prstGeom>
          <a:ln w="5715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组合 2"/>
          <p:cNvGrpSpPr/>
          <p:nvPr userDrawn="1"/>
        </p:nvGrpSpPr>
        <p:grpSpPr>
          <a:xfrm>
            <a:off x="516714" y="187358"/>
            <a:ext cx="303705" cy="303705"/>
            <a:chOff x="624979" y="908720"/>
            <a:chExt cx="288032" cy="288032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624979" y="1196752"/>
              <a:ext cx="288032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接连接符 4"/>
            <p:cNvCxnSpPr/>
            <p:nvPr/>
          </p:nvCxnSpPr>
          <p:spPr>
            <a:xfrm flipV="1">
              <a:off x="911622" y="908720"/>
              <a:ext cx="0" cy="288032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/>
          </p:nvCxnSpPr>
          <p:spPr>
            <a:xfrm flipH="1" flipV="1">
              <a:off x="696987" y="980728"/>
              <a:ext cx="216024" cy="216024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84354" y="6704023"/>
            <a:ext cx="2892783" cy="38417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259789" y="6704023"/>
            <a:ext cx="4339173" cy="38417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9081627" y="6704023"/>
            <a:ext cx="2892783" cy="38417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8C92ADDF-ABC6-4EEC-846D-A1AE2D410679}" type="slidenum">
              <a:rPr lang="zh-CN" altLang="en-US" smtClean="0"/>
            </a:fld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3E93-166D-47F5-9EF1-ACEABE24AE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ACA-62CA-46DB-AD6B-12EDD6D51A23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10317807" y="6782442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</a:t>
            </a:r>
            <a:r>
              <a:rPr lang="en-US" altLang="zh-CN" sz="100" dirty="0" smtClea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 smtClea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 smtClea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84238" y="385763"/>
            <a:ext cx="1109027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84238" y="1925638"/>
            <a:ext cx="11090275" cy="4589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84238" y="6704013"/>
            <a:ext cx="28924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3E93-166D-47F5-9EF1-ACEABE24AE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259263" y="6704013"/>
            <a:ext cx="43402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082088" y="6704013"/>
            <a:ext cx="28924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D5ACA-62CA-46DB-AD6B-12EDD6D51A2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1147" y="448"/>
            <a:ext cx="12875857" cy="7231757"/>
          </a:xfrm>
          <a:prstGeom prst="rect">
            <a:avLst/>
          </a:prstGeom>
          <a:solidFill>
            <a:srgbClr val="BDD7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3983636" y="448"/>
            <a:ext cx="4891480" cy="7231757"/>
          </a:xfrm>
          <a:prstGeom prst="rect">
            <a:avLst/>
          </a:prstGeom>
          <a:solidFill>
            <a:srgbClr val="0E2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2140542" y="1210764"/>
            <a:ext cx="8577668" cy="4811127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>
            <a:outerShdw blurRad="279400" sx="103000" sy="103000" algn="ctr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2139950" y="2083435"/>
            <a:ext cx="8578215" cy="744220"/>
          </a:xfrm>
          <a:prstGeom prst="rect">
            <a:avLst/>
          </a:prstGeom>
        </p:spPr>
        <p:txBody>
          <a:bodyPr wrap="square" lIns="68564" tIns="34282" rIns="68564" bIns="34282">
            <a:spAutoFit/>
          </a:bodyPr>
          <a:lstStyle/>
          <a:p>
            <a:pPr algn="ctr"/>
            <a:r>
              <a:rPr lang="en-US" altLang="zh-CN" sz="4400" b="1" dirty="0" smtClean="0">
                <a:solidFill>
                  <a:srgbClr val="0E223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2020年度推荐零部件</a:t>
            </a:r>
            <a:r>
              <a:rPr lang="en-US" altLang="zh-CN" sz="4400" b="1" dirty="0" smtClean="0">
                <a:solidFill>
                  <a:srgbClr val="0E2234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汇报</a:t>
            </a:r>
            <a:endParaRPr lang="en-US" altLang="zh-CN" sz="4400" b="1" dirty="0" smtClean="0">
              <a:solidFill>
                <a:srgbClr val="0E2234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18" name="图片 17" descr="商会logo-透明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4475" y="101600"/>
            <a:ext cx="761365" cy="76136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744470" y="5144135"/>
            <a:ext cx="61302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rgbClr val="002060"/>
                </a:solidFill>
              </a:rPr>
              <a:t>公司名称：</a:t>
            </a:r>
            <a:endParaRPr lang="zh-CN" altLang="en-US" b="1">
              <a:solidFill>
                <a:srgbClr val="002060"/>
              </a:solidFill>
            </a:endParaRPr>
          </a:p>
          <a:p>
            <a:r>
              <a:rPr lang="zh-CN" altLang="en-US" b="1">
                <a:solidFill>
                  <a:srgbClr val="002060"/>
                </a:solidFill>
              </a:rPr>
              <a:t>汇报人：</a:t>
            </a:r>
            <a:endParaRPr lang="zh-CN" altLang="en-US" b="1">
              <a:solidFill>
                <a:srgbClr val="00206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150110" y="3232150"/>
            <a:ext cx="857821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400" b="1" dirty="0" smtClean="0">
                <a:solidFill>
                  <a:srgbClr val="0E223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XXX产品品名</a:t>
            </a:r>
            <a:endParaRPr lang="en-US" altLang="zh-CN" sz="4400" b="1" dirty="0" smtClean="0">
              <a:solidFill>
                <a:srgbClr val="0E223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147" y="448"/>
            <a:ext cx="12863159" cy="7231757"/>
          </a:xfrm>
          <a:prstGeom prst="rect">
            <a:avLst/>
          </a:prstGeom>
          <a:solidFill>
            <a:srgbClr val="BDD7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804066" y="1027458"/>
            <a:ext cx="9250623" cy="5499148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>
            <a:outerShdw blurRad="279400" sx="103000" sy="103000" algn="ctr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任意多边形: 形状 7"/>
          <p:cNvSpPr/>
          <p:nvPr/>
        </p:nvSpPr>
        <p:spPr>
          <a:xfrm>
            <a:off x="2347450" y="448"/>
            <a:ext cx="1627145" cy="3836577"/>
          </a:xfrm>
          <a:custGeom>
            <a:avLst/>
            <a:gdLst>
              <a:gd name="connsiteX0" fmla="*/ 0 w 1543050"/>
              <a:gd name="connsiteY0" fmla="*/ 0 h 2781300"/>
              <a:gd name="connsiteX1" fmla="*/ 1543050 w 1543050"/>
              <a:gd name="connsiteY1" fmla="*/ 0 h 2781300"/>
              <a:gd name="connsiteX2" fmla="*/ 1543050 w 1543050"/>
              <a:gd name="connsiteY2" fmla="*/ 2781300 h 2781300"/>
              <a:gd name="connsiteX3" fmla="*/ 771525 w 1543050"/>
              <a:gd name="connsiteY3" fmla="*/ 1981368 h 2781300"/>
              <a:gd name="connsiteX4" fmla="*/ 0 w 1543050"/>
              <a:gd name="connsiteY4" fmla="*/ 2781300 h 278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3050" h="2781300">
                <a:moveTo>
                  <a:pt x="0" y="0"/>
                </a:moveTo>
                <a:lnTo>
                  <a:pt x="1543050" y="0"/>
                </a:lnTo>
                <a:lnTo>
                  <a:pt x="1543050" y="2781300"/>
                </a:lnTo>
                <a:lnTo>
                  <a:pt x="771525" y="1981368"/>
                </a:lnTo>
                <a:lnTo>
                  <a:pt x="0" y="2781300"/>
                </a:lnTo>
                <a:close/>
              </a:path>
            </a:pathLst>
          </a:custGeom>
          <a:solidFill>
            <a:srgbClr val="0E2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5735717" y="1575572"/>
            <a:ext cx="4250447" cy="481741"/>
            <a:chOff x="5735630" y="1575319"/>
            <a:chExt cx="4250972" cy="481800"/>
          </a:xfrm>
        </p:grpSpPr>
        <p:sp>
          <p:nvSpPr>
            <p:cNvPr id="9" name="文本框 8"/>
            <p:cNvSpPr txBox="1"/>
            <p:nvPr/>
          </p:nvSpPr>
          <p:spPr>
            <a:xfrm>
              <a:off x="7098730" y="1575319"/>
              <a:ext cx="2887872" cy="4801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530" dirty="0">
                  <a:solidFill>
                    <a:srgbClr val="0E223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企业概述</a:t>
              </a:r>
              <a:endParaRPr lang="zh-CN" altLang="en-US" sz="2530" dirty="0">
                <a:solidFill>
                  <a:srgbClr val="0E2234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735630" y="1575320"/>
              <a:ext cx="1145170" cy="4817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530" dirty="0">
                  <a:solidFill>
                    <a:srgbClr val="0E223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 1</a:t>
              </a:r>
              <a:endParaRPr lang="zh-CN" altLang="en-US" sz="2530" dirty="0">
                <a:solidFill>
                  <a:srgbClr val="0E2234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1" name="直接连接符 10"/>
            <p:cNvCxnSpPr/>
            <p:nvPr/>
          </p:nvCxnSpPr>
          <p:spPr>
            <a:xfrm flipH="1">
              <a:off x="6843687" y="1655943"/>
              <a:ext cx="174681" cy="325638"/>
            </a:xfrm>
            <a:prstGeom prst="line">
              <a:avLst/>
            </a:prstGeom>
            <a:ln w="25400">
              <a:solidFill>
                <a:srgbClr val="0E223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组合 2"/>
          <p:cNvGrpSpPr/>
          <p:nvPr/>
        </p:nvGrpSpPr>
        <p:grpSpPr>
          <a:xfrm>
            <a:off x="5622687" y="3162772"/>
            <a:ext cx="4250447" cy="481740"/>
            <a:chOff x="5735630" y="2690217"/>
            <a:chExt cx="4250972" cy="481799"/>
          </a:xfrm>
        </p:grpSpPr>
        <p:sp>
          <p:nvSpPr>
            <p:cNvPr id="12" name="文本框 11"/>
            <p:cNvSpPr txBox="1"/>
            <p:nvPr/>
          </p:nvSpPr>
          <p:spPr>
            <a:xfrm>
              <a:off x="7098730" y="2690217"/>
              <a:ext cx="2887872" cy="4801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530" dirty="0">
                  <a:solidFill>
                    <a:srgbClr val="0E223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参评产品介绍</a:t>
              </a:r>
              <a:endParaRPr lang="zh-CN" altLang="en-US" sz="2530" dirty="0">
                <a:solidFill>
                  <a:srgbClr val="0E2234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5735630" y="2690217"/>
              <a:ext cx="1145170" cy="4817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530" dirty="0">
                  <a:solidFill>
                    <a:srgbClr val="0E223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 2</a:t>
              </a:r>
              <a:endParaRPr lang="zh-CN" altLang="en-US" sz="2530" dirty="0">
                <a:solidFill>
                  <a:srgbClr val="0E2234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4" name="直接连接符 13"/>
            <p:cNvCxnSpPr/>
            <p:nvPr/>
          </p:nvCxnSpPr>
          <p:spPr>
            <a:xfrm flipH="1">
              <a:off x="6843687" y="2770840"/>
              <a:ext cx="174681" cy="325638"/>
            </a:xfrm>
            <a:prstGeom prst="line">
              <a:avLst/>
            </a:prstGeom>
            <a:ln w="25400">
              <a:solidFill>
                <a:srgbClr val="0E223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组合 5"/>
          <p:cNvGrpSpPr/>
          <p:nvPr/>
        </p:nvGrpSpPr>
        <p:grpSpPr>
          <a:xfrm>
            <a:off x="5622687" y="4669961"/>
            <a:ext cx="4738370" cy="869315"/>
            <a:chOff x="5735630" y="3805114"/>
            <a:chExt cx="4738955" cy="869421"/>
          </a:xfrm>
        </p:grpSpPr>
        <p:sp>
          <p:nvSpPr>
            <p:cNvPr id="15" name="文本框 14"/>
            <p:cNvSpPr txBox="1"/>
            <p:nvPr/>
          </p:nvSpPr>
          <p:spPr>
            <a:xfrm>
              <a:off x="7098508" y="3805114"/>
              <a:ext cx="3376077" cy="869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530" dirty="0">
                  <a:solidFill>
                    <a:srgbClr val="0E223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参评公司质量体系、用户评价、社会评价</a:t>
              </a:r>
              <a:endParaRPr lang="zh-CN" altLang="en-US" sz="2530" dirty="0">
                <a:solidFill>
                  <a:srgbClr val="0E2234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5735630" y="3805115"/>
              <a:ext cx="1145170" cy="4817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530" dirty="0">
                  <a:solidFill>
                    <a:srgbClr val="0E223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 3</a:t>
              </a:r>
              <a:endParaRPr lang="zh-CN" altLang="en-US" sz="2530" dirty="0">
                <a:solidFill>
                  <a:srgbClr val="0E2234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8" name="直接连接符 17"/>
            <p:cNvCxnSpPr/>
            <p:nvPr/>
          </p:nvCxnSpPr>
          <p:spPr>
            <a:xfrm flipH="1">
              <a:off x="6843687" y="3885738"/>
              <a:ext cx="174681" cy="325638"/>
            </a:xfrm>
            <a:prstGeom prst="line">
              <a:avLst/>
            </a:prstGeom>
            <a:ln w="25400">
              <a:solidFill>
                <a:srgbClr val="0E223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文本框 22"/>
          <p:cNvSpPr txBox="1"/>
          <p:nvPr/>
        </p:nvSpPr>
        <p:spPr>
          <a:xfrm>
            <a:off x="2338354" y="1495221"/>
            <a:ext cx="1645336" cy="871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060" spc="316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zh-CN" altLang="en-US" sz="5060" spc="316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148" y="5903151"/>
            <a:ext cx="4439495" cy="206624"/>
          </a:xfrm>
          <a:prstGeom prst="rect">
            <a:avLst/>
          </a:prstGeom>
          <a:solidFill>
            <a:srgbClr val="0E2234"/>
          </a:solidFill>
          <a:ln>
            <a:noFill/>
          </a:ln>
          <a:effectLst>
            <a:outerShdw blurRad="190500" sx="101000" sy="101000" algn="c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8427266" y="5905563"/>
            <a:ext cx="4439495" cy="206624"/>
          </a:xfrm>
          <a:prstGeom prst="rect">
            <a:avLst/>
          </a:prstGeom>
          <a:solidFill>
            <a:srgbClr val="0E2234"/>
          </a:solidFill>
          <a:ln>
            <a:noFill/>
          </a:ln>
          <a:effectLst>
            <a:outerShdw blurRad="190500" sx="101000" sy="101000" algn="c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标题 4"/>
          <p:cNvSpPr txBox="1"/>
          <p:nvPr/>
        </p:nvSpPr>
        <p:spPr>
          <a:xfrm>
            <a:off x="886763" y="139598"/>
            <a:ext cx="2950324" cy="428243"/>
          </a:xfrm>
          <a:prstGeom prst="rect">
            <a:avLst/>
          </a:prstGeom>
        </p:spPr>
        <p:txBody>
          <a:bodyPr vert="horz" lIns="96416" tIns="48208" rIns="96416" bIns="482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1.</a:t>
            </a:r>
            <a:r>
              <a:rPr lang="zh-CN" sz="2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企业概述</a:t>
            </a:r>
            <a:endParaRPr lang="zh-CN" sz="20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48715" y="1811655"/>
            <a:ext cx="7026275" cy="2168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提示：</a:t>
            </a:r>
            <a:endParaRPr lang="en-US" altLang="zh-CN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fontAlgn="ctr">
              <a:buFont typeface="+mj-lt"/>
              <a:buAutoNum type="arabicPeriod"/>
            </a:pP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高度概括公司情况，主要描述企业经营情况，包含</a:t>
            </a:r>
            <a:r>
              <a:rPr lang="zh-CN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企业性质、成立时间、注册资本、公司性质、企业规模、技术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研发</a:t>
            </a:r>
            <a:r>
              <a:rPr lang="zh-CN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力量、企业法人、厂房面积、发展历史等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相关内容</a:t>
            </a:r>
            <a:endParaRPr lang="en-US" altLang="zh-CN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fontAlgn="ctr">
              <a:buFont typeface="+mj-lt"/>
              <a:buAutoNum type="arabicPeriod"/>
            </a:pP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展示公司实际生产经营场景，包含企业正门照片、车间照片、团队照片等</a:t>
            </a:r>
            <a:endParaRPr lang="en-US" altLang="zh-CN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fontAlgn="ctr">
              <a:buFont typeface="+mj-lt"/>
              <a:buAutoNum type="arabicPeriod"/>
            </a:pP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企业大事件简介（或相关图片）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标题 4"/>
          <p:cNvSpPr txBox="1"/>
          <p:nvPr/>
        </p:nvSpPr>
        <p:spPr>
          <a:xfrm>
            <a:off x="886763" y="139598"/>
            <a:ext cx="2950324" cy="428243"/>
          </a:xfrm>
          <a:prstGeom prst="rect">
            <a:avLst/>
          </a:prstGeom>
        </p:spPr>
        <p:txBody>
          <a:bodyPr vert="horz" lIns="96416" tIns="48208" rIns="96416" bIns="482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2.1</a:t>
            </a: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参评产品介绍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63870" y="821690"/>
            <a:ext cx="25387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 defTabSz="914400">
              <a:buClrTx/>
              <a:buSzTx/>
              <a:buFontTx/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参评产品型号</a:t>
            </a:r>
            <a:endParaRPr lang="zh-CN" altLang="en-US" sz="2400" b="1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86460" y="2249805"/>
            <a:ext cx="733361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提示：</a:t>
            </a:r>
            <a:endParaRPr lang="zh-CN" altLang="en-US" sz="18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r>
              <a:rPr lang="en-US" altLang="zh-CN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1.</a:t>
            </a:r>
            <a:r>
              <a:rPr lang="zh-CN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主要</a:t>
            </a:r>
            <a:r>
              <a:rPr lang="zh-CN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介绍产品的</a:t>
            </a:r>
            <a:r>
              <a:rPr lang="zh-CN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用途及应用范围</a:t>
            </a:r>
            <a:endParaRPr lang="zh-CN" altLang="en-US" sz="18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产品</a:t>
            </a:r>
            <a:r>
              <a:rPr lang="zh-CN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执行的标准及标准号</a:t>
            </a:r>
            <a:endParaRPr lang="zh-CN" altLang="en-US" sz="18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参评产品获得的认证：检测报告、3C认证、CE认证等</a:t>
            </a:r>
            <a:endParaRPr lang="zh-CN" altLang="en-US" sz="18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18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标题 4"/>
          <p:cNvSpPr txBox="1"/>
          <p:nvPr/>
        </p:nvSpPr>
        <p:spPr>
          <a:xfrm>
            <a:off x="886763" y="139598"/>
            <a:ext cx="2950324" cy="428243"/>
          </a:xfrm>
          <a:prstGeom prst="rect">
            <a:avLst/>
          </a:prstGeom>
        </p:spPr>
        <p:txBody>
          <a:bodyPr vert="horz" lIns="96416" tIns="48208" rIns="96416" bIns="482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2.2</a:t>
            </a: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参评产品特色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22045" y="1461135"/>
            <a:ext cx="733361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提示：突出产品优势，介绍产品的特色、创新点等</a:t>
            </a:r>
            <a:endParaRPr lang="zh-CN" altLang="en-US" sz="18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endParaRPr lang="zh-CN" altLang="en-US" sz="18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r>
              <a:rPr lang="en-US" altLang="zh-CN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1..</a:t>
            </a:r>
            <a:r>
              <a:rPr lang="zh-CN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特色介绍（需从以下方面详细阐述并提供佐证材料：功能、技术亮点、有何创新、是否是针对用户需求的改进……）</a:t>
            </a:r>
            <a:endParaRPr lang="zh-CN" altLang="en-US" sz="18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2.获得相关知识产权</a:t>
            </a:r>
            <a:r>
              <a:rPr lang="zh-CN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：专利证书、非自主专利的专利权转让合同证书、获专利授权证明等</a:t>
            </a:r>
            <a:endParaRPr lang="zh-CN" altLang="en-US" sz="18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产品应用照片或视频等</a:t>
            </a:r>
            <a:endParaRPr lang="zh-CN" altLang="en-US" sz="18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如有实物，可现场进行展示</a:t>
            </a:r>
            <a:endParaRPr lang="zh-CN" altLang="en-US" sz="18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10885488" y="2257425"/>
            <a:ext cx="1973262" cy="11811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marL="0" indent="0" algn="ctr">
              <a:lnSpc>
                <a:spcPct val="120000"/>
              </a:lnSpc>
              <a:spcBef>
                <a:spcPts val="635"/>
              </a:spcBef>
              <a:buNone/>
            </a:pPr>
            <a:r>
              <a:rPr lang="zh-CN" altLang="en-US" sz="320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  <a:sym typeface="Arial" panose="020B0604020202020204" pitchFamily="34" charset="0"/>
              </a:rPr>
              <a:t>请替换文字内容</a:t>
            </a:r>
            <a:endParaRPr lang="id-ID" sz="32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 Light" panose="020B03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12" name="Shape 1853"/>
          <p:cNvSpPr/>
          <p:nvPr/>
        </p:nvSpPr>
        <p:spPr>
          <a:xfrm>
            <a:off x="2571012" y="2107073"/>
            <a:ext cx="392466" cy="3194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480" h="21024" extrusionOk="0">
                <a:moveTo>
                  <a:pt x="18800" y="1728"/>
                </a:moveTo>
                <a:cubicBezTo>
                  <a:pt x="16810" y="-576"/>
                  <a:pt x="13583" y="-576"/>
                  <a:pt x="11591" y="1728"/>
                </a:cubicBezTo>
                <a:lnTo>
                  <a:pt x="10239" y="3293"/>
                </a:lnTo>
                <a:lnTo>
                  <a:pt x="8887" y="1728"/>
                </a:lnTo>
                <a:cubicBezTo>
                  <a:pt x="6897" y="-576"/>
                  <a:pt x="3670" y="-576"/>
                  <a:pt x="1680" y="1728"/>
                </a:cubicBezTo>
                <a:cubicBezTo>
                  <a:pt x="-560" y="4320"/>
                  <a:pt x="-560" y="8522"/>
                  <a:pt x="1680" y="11115"/>
                </a:cubicBezTo>
                <a:lnTo>
                  <a:pt x="10239" y="21024"/>
                </a:lnTo>
                <a:lnTo>
                  <a:pt x="18800" y="11115"/>
                </a:lnTo>
                <a:cubicBezTo>
                  <a:pt x="21040" y="8522"/>
                  <a:pt x="21040" y="4320"/>
                  <a:pt x="18800" y="1728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>
              <a:lnSpc>
                <a:spcPct val="120000"/>
              </a:lnSpc>
            </a:pPr>
            <a:endParaRPr sz="1845">
              <a:solidFill>
                <a:srgbClr val="53585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Shape 1858"/>
          <p:cNvSpPr/>
          <p:nvPr/>
        </p:nvSpPr>
        <p:spPr>
          <a:xfrm>
            <a:off x="4301622" y="4182942"/>
            <a:ext cx="231830" cy="4221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7" y="3476"/>
                </a:moveTo>
                <a:cubicBezTo>
                  <a:pt x="16335" y="5612"/>
                  <a:pt x="16335" y="5612"/>
                  <a:pt x="16335" y="5612"/>
                </a:cubicBezTo>
                <a:cubicBezTo>
                  <a:pt x="14486" y="4583"/>
                  <a:pt x="12660" y="4068"/>
                  <a:pt x="10835" y="4068"/>
                </a:cubicBezTo>
                <a:cubicBezTo>
                  <a:pt x="9782" y="4068"/>
                  <a:pt x="8916" y="4222"/>
                  <a:pt x="8237" y="4531"/>
                </a:cubicBezTo>
                <a:cubicBezTo>
                  <a:pt x="7582" y="4827"/>
                  <a:pt x="7231" y="5188"/>
                  <a:pt x="7231" y="5587"/>
                </a:cubicBezTo>
                <a:cubicBezTo>
                  <a:pt x="7231" y="5921"/>
                  <a:pt x="7535" y="6256"/>
                  <a:pt x="8120" y="6591"/>
                </a:cubicBezTo>
                <a:cubicBezTo>
                  <a:pt x="8706" y="6938"/>
                  <a:pt x="9876" y="7299"/>
                  <a:pt x="11631" y="7685"/>
                </a:cubicBezTo>
                <a:cubicBezTo>
                  <a:pt x="14743" y="8380"/>
                  <a:pt x="16873" y="8972"/>
                  <a:pt x="18020" y="9461"/>
                </a:cubicBezTo>
                <a:cubicBezTo>
                  <a:pt x="19166" y="9950"/>
                  <a:pt x="20055" y="10530"/>
                  <a:pt x="20687" y="11225"/>
                </a:cubicBezTo>
                <a:cubicBezTo>
                  <a:pt x="21296" y="11907"/>
                  <a:pt x="21600" y="12679"/>
                  <a:pt x="21600" y="13529"/>
                </a:cubicBezTo>
                <a:cubicBezTo>
                  <a:pt x="21600" y="14379"/>
                  <a:pt x="21272" y="15177"/>
                  <a:pt x="20617" y="15897"/>
                </a:cubicBezTo>
                <a:cubicBezTo>
                  <a:pt x="19962" y="16618"/>
                  <a:pt x="19096" y="17198"/>
                  <a:pt x="18066" y="17622"/>
                </a:cubicBezTo>
                <a:cubicBezTo>
                  <a:pt x="17037" y="18034"/>
                  <a:pt x="15539" y="18356"/>
                  <a:pt x="13573" y="18575"/>
                </a:cubicBezTo>
                <a:cubicBezTo>
                  <a:pt x="13573" y="21600"/>
                  <a:pt x="13573" y="21600"/>
                  <a:pt x="13573" y="21600"/>
                </a:cubicBezTo>
                <a:cubicBezTo>
                  <a:pt x="9618" y="21600"/>
                  <a:pt x="9618" y="21600"/>
                  <a:pt x="9618" y="21600"/>
                </a:cubicBezTo>
                <a:cubicBezTo>
                  <a:pt x="9618" y="18652"/>
                  <a:pt x="9618" y="18652"/>
                  <a:pt x="9618" y="18652"/>
                </a:cubicBezTo>
                <a:cubicBezTo>
                  <a:pt x="7793" y="18536"/>
                  <a:pt x="6225" y="18292"/>
                  <a:pt x="4938" y="17906"/>
                </a:cubicBezTo>
                <a:cubicBezTo>
                  <a:pt x="3159" y="17378"/>
                  <a:pt x="1521" y="16670"/>
                  <a:pt x="0" y="15795"/>
                </a:cubicBezTo>
                <a:cubicBezTo>
                  <a:pt x="4002" y="13593"/>
                  <a:pt x="4002" y="13593"/>
                  <a:pt x="4002" y="13593"/>
                </a:cubicBezTo>
                <a:cubicBezTo>
                  <a:pt x="6576" y="15061"/>
                  <a:pt x="9057" y="15795"/>
                  <a:pt x="11444" y="15795"/>
                </a:cubicBezTo>
                <a:cubicBezTo>
                  <a:pt x="12684" y="15795"/>
                  <a:pt x="13714" y="15563"/>
                  <a:pt x="14603" y="15112"/>
                </a:cubicBezTo>
                <a:cubicBezTo>
                  <a:pt x="15469" y="14649"/>
                  <a:pt x="15913" y="14121"/>
                  <a:pt x="15913" y="13503"/>
                </a:cubicBezTo>
                <a:cubicBezTo>
                  <a:pt x="15913" y="12975"/>
                  <a:pt x="15633" y="12525"/>
                  <a:pt x="15071" y="12126"/>
                </a:cubicBezTo>
                <a:cubicBezTo>
                  <a:pt x="14509" y="11740"/>
                  <a:pt x="13386" y="11341"/>
                  <a:pt x="11748" y="10929"/>
                </a:cubicBezTo>
                <a:cubicBezTo>
                  <a:pt x="8401" y="10105"/>
                  <a:pt x="6155" y="9436"/>
                  <a:pt x="4961" y="8946"/>
                </a:cubicBezTo>
                <a:cubicBezTo>
                  <a:pt x="3791" y="8470"/>
                  <a:pt x="2902" y="7917"/>
                  <a:pt x="2317" y="7312"/>
                </a:cubicBezTo>
                <a:cubicBezTo>
                  <a:pt x="1732" y="6707"/>
                  <a:pt x="1451" y="6063"/>
                  <a:pt x="1451" y="5368"/>
                </a:cubicBezTo>
                <a:cubicBezTo>
                  <a:pt x="1451" y="4235"/>
                  <a:pt x="2223" y="3257"/>
                  <a:pt x="3768" y="2446"/>
                </a:cubicBezTo>
                <a:cubicBezTo>
                  <a:pt x="5312" y="1635"/>
                  <a:pt x="7255" y="1197"/>
                  <a:pt x="9618" y="1133"/>
                </a:cubicBezTo>
                <a:cubicBezTo>
                  <a:pt x="9618" y="0"/>
                  <a:pt x="9618" y="0"/>
                  <a:pt x="9618" y="0"/>
                </a:cubicBezTo>
                <a:cubicBezTo>
                  <a:pt x="13573" y="0"/>
                  <a:pt x="13573" y="0"/>
                  <a:pt x="13573" y="0"/>
                </a:cubicBezTo>
                <a:cubicBezTo>
                  <a:pt x="13573" y="1287"/>
                  <a:pt x="13573" y="1287"/>
                  <a:pt x="13573" y="1287"/>
                </a:cubicBezTo>
                <a:cubicBezTo>
                  <a:pt x="14954" y="1455"/>
                  <a:pt x="16101" y="1686"/>
                  <a:pt x="17037" y="1982"/>
                </a:cubicBezTo>
                <a:cubicBezTo>
                  <a:pt x="17996" y="2278"/>
                  <a:pt x="19119" y="2780"/>
                  <a:pt x="20407" y="3476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/>
          <a:lstStyle/>
          <a:p>
            <a:pPr>
              <a:lnSpc>
                <a:spcPct val="120000"/>
              </a:lnSpc>
            </a:pPr>
            <a:endParaRPr sz="1845">
              <a:solidFill>
                <a:srgbClr val="53585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标题 4"/>
          <p:cNvSpPr txBox="1"/>
          <p:nvPr/>
        </p:nvSpPr>
        <p:spPr>
          <a:xfrm>
            <a:off x="886763" y="139598"/>
            <a:ext cx="2950324" cy="428243"/>
          </a:xfrm>
          <a:prstGeom prst="rect">
            <a:avLst/>
          </a:prstGeom>
        </p:spPr>
        <p:txBody>
          <a:bodyPr vert="horz" lIns="96416" tIns="48208" rIns="96416" bIns="482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3.1</a:t>
            </a: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参评公司</a:t>
            </a: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质量体系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299210" y="1635125"/>
            <a:ext cx="7243445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/>
            <a:r>
              <a:rPr lang="zh-CN" alt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提示：介绍公司质量体系认证，展示质量体系认证证书</a:t>
            </a:r>
            <a:endParaRPr lang="zh-CN" altLang="en-US" sz="1800" b="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5" name="AutoShape 9"/>
          <p:cNvSpPr/>
          <p:nvPr/>
        </p:nvSpPr>
        <p:spPr bwMode="auto">
          <a:xfrm>
            <a:off x="4031886" y="4600770"/>
            <a:ext cx="2176493" cy="71433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请替换文字内容，点击添加相关标题文字，修改文字内容，也可以直接复制你的内容到此。请替换文字内容，点击添加相关标题文字，修改文字内容，也可以直接复制你的内容到此。</a:t>
            </a:r>
            <a:endParaRPr lang="zh-CN" altLang="en-US" sz="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4826" name="AutoShape 10"/>
          <p:cNvSpPr/>
          <p:nvPr/>
        </p:nvSpPr>
        <p:spPr bwMode="auto">
          <a:xfrm>
            <a:off x="3991705" y="4386469"/>
            <a:ext cx="2122917" cy="17858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defRPr/>
            </a:pPr>
            <a:r>
              <a:rPr lang="es-ES" sz="985" dirty="0">
                <a:solidFill>
                  <a:srgbClr val="FFFFFF"/>
                </a:solidFill>
                <a:latin typeface="Verdana" panose="020B0604030504040204" charset="0"/>
                <a:cs typeface="Verdana" panose="020B0604030504040204" charset="0"/>
                <a:sym typeface="Verdana" panose="020B0604030504040204" charset="0"/>
              </a:rPr>
              <a:t>SUBTITLE OF THIS ARTICLE</a:t>
            </a:r>
            <a:endParaRPr lang="es-ES" sz="2670" dirty="0">
              <a:cs typeface="Calibri" panose="020F0502020204030204" pitchFamily="34" charset="0"/>
            </a:endParaRPr>
          </a:p>
        </p:txBody>
      </p:sp>
      <p:sp>
        <p:nvSpPr>
          <p:cNvPr id="34827" name="AutoShape 11"/>
          <p:cNvSpPr/>
          <p:nvPr/>
        </p:nvSpPr>
        <p:spPr bwMode="auto">
          <a:xfrm>
            <a:off x="8737573" y="4600770"/>
            <a:ext cx="2178724" cy="71433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请替换文字内容，点击添加相关标题文字，修改文字内容，也可以直接复制你的内容到此。请替换文字内容，点击添加相关标题文字，修改文字内容，也可以直接复制你的内容到此。</a:t>
            </a:r>
            <a:endParaRPr lang="zh-CN" altLang="en-US" sz="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4828" name="AutoShape 12"/>
          <p:cNvSpPr/>
          <p:nvPr/>
        </p:nvSpPr>
        <p:spPr bwMode="auto">
          <a:xfrm>
            <a:off x="8699624" y="4386469"/>
            <a:ext cx="2122916" cy="17858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defRPr/>
            </a:pPr>
            <a:r>
              <a:rPr lang="es-ES" sz="985" dirty="0">
                <a:solidFill>
                  <a:srgbClr val="FFFFFF"/>
                </a:solidFill>
                <a:latin typeface="Verdana" panose="020B0604030504040204" charset="0"/>
                <a:cs typeface="Verdana" panose="020B0604030504040204" charset="0"/>
                <a:sym typeface="Verdana" panose="020B0604030504040204" charset="0"/>
              </a:rPr>
              <a:t>SUBTITLE OF THIS ARTICLE</a:t>
            </a:r>
            <a:endParaRPr lang="es-ES" sz="2670" dirty="0">
              <a:cs typeface="Calibri" panose="020F0502020204030204" pitchFamily="34" charset="0"/>
            </a:endParaRPr>
          </a:p>
        </p:txBody>
      </p:sp>
      <p:sp>
        <p:nvSpPr>
          <p:cNvPr id="34832" name="AutoShape 16"/>
          <p:cNvSpPr/>
          <p:nvPr/>
        </p:nvSpPr>
        <p:spPr bwMode="auto">
          <a:xfrm>
            <a:off x="3991703" y="4035997"/>
            <a:ext cx="1717591" cy="28573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4833" name="AutoShape 17"/>
          <p:cNvSpPr/>
          <p:nvPr/>
        </p:nvSpPr>
        <p:spPr bwMode="auto">
          <a:xfrm>
            <a:off x="8699623" y="4035997"/>
            <a:ext cx="1717591" cy="28573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标题 4"/>
          <p:cNvSpPr txBox="1"/>
          <p:nvPr/>
        </p:nvSpPr>
        <p:spPr>
          <a:xfrm>
            <a:off x="886763" y="139598"/>
            <a:ext cx="2950324" cy="428243"/>
          </a:xfrm>
          <a:prstGeom prst="rect">
            <a:avLst/>
          </a:prstGeom>
        </p:spPr>
        <p:txBody>
          <a:bodyPr vert="horz" lIns="96416" tIns="48208" rIns="96416" bIns="482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3.2</a:t>
            </a:r>
            <a:r>
              <a:rPr lang="zh-CN" sz="2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用户评价、社会评价</a:t>
            </a:r>
            <a:endParaRPr lang="zh-CN" sz="20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035685" y="1563370"/>
            <a:ext cx="8894445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/>
            <a:r>
              <a:rPr lang="zh-CN" alt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提示：展示企业在用户、社会中获得的评价、反馈</a:t>
            </a:r>
            <a:endParaRPr lang="zh-CN" altLang="en-US" sz="1800" b="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/>
            <a:r>
              <a:rPr lang="en-US" altLang="zh-CN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获得“优秀供应商”荣誉或其他相关奖项：展示荣誉证书、牌匾及网站公示截图</a:t>
            </a:r>
            <a:endParaRPr lang="zh-CN" altLang="en-US" sz="1800" b="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/>
            <a:r>
              <a:rPr lang="en-US" altLang="zh-CN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参与制定过的相关标准：展示标准封面及标准前言扫描页</a:t>
            </a:r>
            <a:endParaRPr lang="zh-CN" altLang="en-US" sz="1800" b="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/>
            <a:r>
              <a:rPr lang="en-US" altLang="zh-CN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参与社会及行业相关公益活动：展示活动照片及相关捐赠收据、证书</a:t>
            </a:r>
            <a:endParaRPr lang="zh-CN" altLang="en-US" sz="18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1147" y="448"/>
            <a:ext cx="12875857" cy="7231757"/>
          </a:xfrm>
          <a:prstGeom prst="rect">
            <a:avLst/>
          </a:prstGeom>
          <a:solidFill>
            <a:srgbClr val="BDD7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3983636" y="448"/>
            <a:ext cx="4891480" cy="7231757"/>
          </a:xfrm>
          <a:prstGeom prst="rect">
            <a:avLst/>
          </a:prstGeom>
          <a:solidFill>
            <a:srgbClr val="0E2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2140542" y="1210764"/>
            <a:ext cx="8577668" cy="4811127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>
            <a:outerShdw blurRad="279400" sx="103000" sy="103000" algn="ctr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2139950" y="3121025"/>
            <a:ext cx="8578850" cy="990600"/>
          </a:xfrm>
          <a:prstGeom prst="rect">
            <a:avLst/>
          </a:prstGeom>
        </p:spPr>
        <p:txBody>
          <a:bodyPr wrap="square" lIns="68564" tIns="34282" rIns="68564" bIns="34282">
            <a:spAutoFit/>
          </a:bodyPr>
          <a:lstStyle/>
          <a:p>
            <a:pPr algn="ctr"/>
            <a:r>
              <a:rPr lang="zh-CN" altLang="en-US" sz="6000" b="1" spc="316" dirty="0">
                <a:solidFill>
                  <a:srgbClr val="0E223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谢谢！</a:t>
            </a:r>
            <a:endParaRPr lang="zh-CN" altLang="en-US" sz="6000" b="1" spc="316" dirty="0">
              <a:solidFill>
                <a:srgbClr val="0E223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ISPRING_ULTRA_SCORM_COURSE_ID" val="E6ECFD19-AC39-45B6-BD3A-2F8820C35C95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OUTPUT_FOLDER" val="C:\Users\Administrator\Desktop"/>
  <p:tag name="ISPRING_PRESENTATION_TITLE" val="268"/>
</p:tagLst>
</file>

<file path=ppt/theme/theme1.xml><?xml version="1.0" encoding="utf-8"?>
<a:theme xmlns:a="http://schemas.openxmlformats.org/drawingml/2006/main" name="第一PPT，www.1ppt.com">
  <a:themeElements>
    <a:clrScheme name="自定义 85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9BC2E5"/>
      </a:accent1>
      <a:accent2>
        <a:srgbClr val="0E2234"/>
      </a:accent2>
      <a:accent3>
        <a:srgbClr val="9BC2E5"/>
      </a:accent3>
      <a:accent4>
        <a:srgbClr val="0E2234"/>
      </a:accent4>
      <a:accent5>
        <a:srgbClr val="9BC2E5"/>
      </a:accent5>
      <a:accent6>
        <a:srgbClr val="0E2234"/>
      </a:accent6>
      <a:hlink>
        <a:srgbClr val="9BC2E5"/>
      </a:hlink>
      <a:folHlink>
        <a:srgbClr val="0E2234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831</Words>
  <Application>WPS 演示</Application>
  <PresentationFormat>自定义</PresentationFormat>
  <Paragraphs>74</Paragraphs>
  <Slides>8</Slides>
  <Notes>23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Arial</vt:lpstr>
      <vt:lpstr>宋体</vt:lpstr>
      <vt:lpstr>Wingdings</vt:lpstr>
      <vt:lpstr>Calibri</vt:lpstr>
      <vt:lpstr>微软雅黑</vt:lpstr>
      <vt:lpstr>Calibri</vt:lpstr>
      <vt:lpstr>Open Sans Light</vt:lpstr>
      <vt:lpstr>Yu Gothic UI Light</vt:lpstr>
      <vt:lpstr>Verdana</vt:lpstr>
      <vt:lpstr>Arial Unicode MS</vt:lpstr>
      <vt:lpstr>Calibri Light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简洁蓝色</dc:title>
  <dc:creator/>
  <cp:keywords>www.1ppt.com</cp:keywords>
  <cp:lastModifiedBy>JOY</cp:lastModifiedBy>
  <cp:revision>7</cp:revision>
  <dcterms:created xsi:type="dcterms:W3CDTF">2016-10-17T14:00:00Z</dcterms:created>
  <dcterms:modified xsi:type="dcterms:W3CDTF">2019-11-05T08:23:25Z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2052-11.1.0.9175</vt:lpwstr>
  </property>
</Properties>
</file>